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78" r:id="rId3"/>
    <p:sldId id="288" r:id="rId4"/>
    <p:sldId id="293" r:id="rId5"/>
    <p:sldId id="294" r:id="rId6"/>
    <p:sldId id="292" r:id="rId7"/>
    <p:sldId id="289" r:id="rId8"/>
    <p:sldId id="290" r:id="rId9"/>
    <p:sldId id="291" r:id="rId10"/>
    <p:sldId id="279" r:id="rId11"/>
    <p:sldId id="281" r:id="rId12"/>
    <p:sldId id="282" r:id="rId13"/>
    <p:sldId id="283" r:id="rId14"/>
    <p:sldId id="296" r:id="rId15"/>
    <p:sldId id="298" r:id="rId16"/>
    <p:sldId id="300" r:id="rId17"/>
    <p:sldId id="301" r:id="rId18"/>
    <p:sldId id="349" r:id="rId19"/>
    <p:sldId id="348" r:id="rId20"/>
    <p:sldId id="302" r:id="rId21"/>
    <p:sldId id="303" r:id="rId22"/>
    <p:sldId id="305" r:id="rId23"/>
    <p:sldId id="306" r:id="rId24"/>
    <p:sldId id="350" r:id="rId25"/>
    <p:sldId id="304" r:id="rId26"/>
    <p:sldId id="307" r:id="rId27"/>
    <p:sldId id="308" r:id="rId28"/>
    <p:sldId id="343" r:id="rId29"/>
    <p:sldId id="353" r:id="rId30"/>
    <p:sldId id="309" r:id="rId31"/>
    <p:sldId id="310" r:id="rId32"/>
    <p:sldId id="344" r:id="rId33"/>
    <p:sldId id="313" r:id="rId34"/>
    <p:sldId id="345" r:id="rId35"/>
    <p:sldId id="351" r:id="rId36"/>
    <p:sldId id="317" r:id="rId37"/>
    <p:sldId id="352" r:id="rId38"/>
    <p:sldId id="315" r:id="rId39"/>
    <p:sldId id="346" r:id="rId40"/>
    <p:sldId id="314" r:id="rId41"/>
    <p:sldId id="318" r:id="rId42"/>
    <p:sldId id="347" r:id="rId43"/>
    <p:sldId id="312" r:id="rId4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00"/>
    <a:srgbClr val="C860C8"/>
    <a:srgbClr val="B686DA"/>
    <a:srgbClr val="C39BE1"/>
    <a:srgbClr val="E2CFF1"/>
    <a:srgbClr val="CBA9E5"/>
    <a:srgbClr val="1D9E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47" autoAdjust="0"/>
    <p:restoredTop sz="91875" autoAdjust="0"/>
  </p:normalViewPr>
  <p:slideViewPr>
    <p:cSldViewPr snapToGrid="0">
      <p:cViewPr varScale="1">
        <p:scale>
          <a:sx n="72" d="100"/>
          <a:sy n="72" d="100"/>
        </p:scale>
        <p:origin x="324" y="78"/>
      </p:cViewPr>
      <p:guideLst>
        <p:guide orient="horz" pos="2160"/>
        <p:guide pos="3840"/>
      </p:guideLst>
    </p:cSldViewPr>
  </p:slideViewPr>
  <p:notesTextViewPr>
    <p:cViewPr>
      <p:scale>
        <a:sx n="1" d="1"/>
        <a:sy n="1" d="1"/>
      </p:scale>
      <p:origin x="0" y="0"/>
    </p:cViewPr>
  </p:notesTextViewPr>
  <p:sorterViewPr>
    <p:cViewPr>
      <p:scale>
        <a:sx n="100" d="100"/>
        <a:sy n="100" d="100"/>
      </p:scale>
      <p:origin x="0" y="536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53E9CB-8DCE-45A5-A780-374AFAF5E33B}" type="datetimeFigureOut">
              <a:rPr lang="fr-FR" smtClean="0"/>
              <a:t>26/10/2016</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F06F06-C5C7-439E-B9F9-A63A14729691}" type="slidenum">
              <a:rPr lang="fr-FR" smtClean="0"/>
              <a:t>‹N°›</a:t>
            </a:fld>
            <a:endParaRPr lang="fr-FR" dirty="0"/>
          </a:p>
        </p:txBody>
      </p:sp>
    </p:spTree>
    <p:extLst>
      <p:ext uri="{BB962C8B-B14F-4D97-AF65-F5344CB8AC3E}">
        <p14:creationId xmlns:p14="http://schemas.microsoft.com/office/powerpoint/2010/main" val="4026412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Relativité</a:t>
            </a:r>
            <a:r>
              <a:rPr lang="fr-FR" baseline="0" dirty="0"/>
              <a:t> restreinte –&gt; 10 ans </a:t>
            </a:r>
            <a:r>
              <a:rPr lang="fr-FR" baseline="0" dirty="0">
                <a:sym typeface="Wingdings" panose="05000000000000000000" pitchFamily="2" charset="2"/>
              </a:rPr>
              <a:t> relativité générale </a:t>
            </a:r>
          </a:p>
          <a:p>
            <a:r>
              <a:rPr lang="fr-FR" baseline="0" dirty="0">
                <a:sym typeface="Wingdings" panose="05000000000000000000" pitchFamily="2" charset="2"/>
              </a:rPr>
              <a:t>Explique structure et évolution de l’univers –  mais pas l’origine</a:t>
            </a:r>
            <a:endParaRPr lang="fr-FR" dirty="0"/>
          </a:p>
        </p:txBody>
      </p:sp>
      <p:sp>
        <p:nvSpPr>
          <p:cNvPr id="4" name="Espace réservé du numéro de diapositive 3"/>
          <p:cNvSpPr>
            <a:spLocks noGrp="1"/>
          </p:cNvSpPr>
          <p:nvPr>
            <p:ph type="sldNum" sz="quarter" idx="10"/>
          </p:nvPr>
        </p:nvSpPr>
        <p:spPr/>
        <p:txBody>
          <a:bodyPr/>
          <a:lstStyle/>
          <a:p>
            <a:fld id="{33F06F06-C5C7-439E-B9F9-A63A14729691}" type="slidenum">
              <a:rPr lang="fr-FR" smtClean="0"/>
              <a:t>9</a:t>
            </a:fld>
            <a:endParaRPr lang="fr-FR" dirty="0"/>
          </a:p>
        </p:txBody>
      </p:sp>
    </p:spTree>
    <p:extLst>
      <p:ext uri="{BB962C8B-B14F-4D97-AF65-F5344CB8AC3E}">
        <p14:creationId xmlns:p14="http://schemas.microsoft.com/office/powerpoint/2010/main" val="1325344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3C79BDDF-6599-499F-AAF1-79F77EC27B3D}" type="datetimeFigureOut">
              <a:rPr lang="fr-FR" smtClean="0"/>
              <a:t>26/10/2016</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0239E299-C783-4BB2-A3B3-A1D6A7D63790}" type="slidenum">
              <a:rPr lang="fr-FR" smtClean="0"/>
              <a:t>‹N°›</a:t>
            </a:fld>
            <a:endParaRPr lang="fr-FR" dirty="0"/>
          </a:p>
        </p:txBody>
      </p:sp>
    </p:spTree>
    <p:extLst>
      <p:ext uri="{BB962C8B-B14F-4D97-AF65-F5344CB8AC3E}">
        <p14:creationId xmlns:p14="http://schemas.microsoft.com/office/powerpoint/2010/main" val="4195246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C79BDDF-6599-499F-AAF1-79F77EC27B3D}" type="datetimeFigureOut">
              <a:rPr lang="fr-FR" smtClean="0"/>
              <a:t>26/10/2016</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0239E299-C783-4BB2-A3B3-A1D6A7D63790}" type="slidenum">
              <a:rPr lang="fr-FR" smtClean="0"/>
              <a:t>‹N°›</a:t>
            </a:fld>
            <a:endParaRPr lang="fr-FR" dirty="0"/>
          </a:p>
        </p:txBody>
      </p:sp>
    </p:spTree>
    <p:extLst>
      <p:ext uri="{BB962C8B-B14F-4D97-AF65-F5344CB8AC3E}">
        <p14:creationId xmlns:p14="http://schemas.microsoft.com/office/powerpoint/2010/main" val="2852959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C79BDDF-6599-499F-AAF1-79F77EC27B3D}" type="datetimeFigureOut">
              <a:rPr lang="fr-FR" smtClean="0"/>
              <a:t>26/10/2016</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0239E299-C783-4BB2-A3B3-A1D6A7D63790}" type="slidenum">
              <a:rPr lang="fr-FR" smtClean="0"/>
              <a:t>‹N°›</a:t>
            </a:fld>
            <a:endParaRPr lang="fr-FR" dirty="0"/>
          </a:p>
        </p:txBody>
      </p:sp>
    </p:spTree>
    <p:extLst>
      <p:ext uri="{BB962C8B-B14F-4D97-AF65-F5344CB8AC3E}">
        <p14:creationId xmlns:p14="http://schemas.microsoft.com/office/powerpoint/2010/main" val="1939183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C79BDDF-6599-499F-AAF1-79F77EC27B3D}" type="datetimeFigureOut">
              <a:rPr lang="fr-FR" smtClean="0"/>
              <a:t>26/10/2016</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0239E299-C783-4BB2-A3B3-A1D6A7D63790}" type="slidenum">
              <a:rPr lang="fr-FR" smtClean="0"/>
              <a:t>‹N°›</a:t>
            </a:fld>
            <a:endParaRPr lang="fr-FR" dirty="0"/>
          </a:p>
        </p:txBody>
      </p:sp>
    </p:spTree>
    <p:extLst>
      <p:ext uri="{BB962C8B-B14F-4D97-AF65-F5344CB8AC3E}">
        <p14:creationId xmlns:p14="http://schemas.microsoft.com/office/powerpoint/2010/main" val="3324613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3C79BDDF-6599-499F-AAF1-79F77EC27B3D}" type="datetimeFigureOut">
              <a:rPr lang="fr-FR" smtClean="0"/>
              <a:t>26/10/2016</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0239E299-C783-4BB2-A3B3-A1D6A7D63790}" type="slidenum">
              <a:rPr lang="fr-FR" smtClean="0"/>
              <a:t>‹N°›</a:t>
            </a:fld>
            <a:endParaRPr lang="fr-FR" dirty="0"/>
          </a:p>
        </p:txBody>
      </p:sp>
    </p:spTree>
    <p:extLst>
      <p:ext uri="{BB962C8B-B14F-4D97-AF65-F5344CB8AC3E}">
        <p14:creationId xmlns:p14="http://schemas.microsoft.com/office/powerpoint/2010/main" val="326649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3C79BDDF-6599-499F-AAF1-79F77EC27B3D}" type="datetimeFigureOut">
              <a:rPr lang="fr-FR" smtClean="0"/>
              <a:t>26/10/2016</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0239E299-C783-4BB2-A3B3-A1D6A7D63790}" type="slidenum">
              <a:rPr lang="fr-FR" smtClean="0"/>
              <a:t>‹N°›</a:t>
            </a:fld>
            <a:endParaRPr lang="fr-FR" dirty="0"/>
          </a:p>
        </p:txBody>
      </p:sp>
    </p:spTree>
    <p:extLst>
      <p:ext uri="{BB962C8B-B14F-4D97-AF65-F5344CB8AC3E}">
        <p14:creationId xmlns:p14="http://schemas.microsoft.com/office/powerpoint/2010/main" val="3002003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3C79BDDF-6599-499F-AAF1-79F77EC27B3D}" type="datetimeFigureOut">
              <a:rPr lang="fr-FR" smtClean="0"/>
              <a:t>26/10/2016</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0239E299-C783-4BB2-A3B3-A1D6A7D63790}" type="slidenum">
              <a:rPr lang="fr-FR" smtClean="0"/>
              <a:t>‹N°›</a:t>
            </a:fld>
            <a:endParaRPr lang="fr-FR" dirty="0"/>
          </a:p>
        </p:txBody>
      </p:sp>
    </p:spTree>
    <p:extLst>
      <p:ext uri="{BB962C8B-B14F-4D97-AF65-F5344CB8AC3E}">
        <p14:creationId xmlns:p14="http://schemas.microsoft.com/office/powerpoint/2010/main" val="2954755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3C79BDDF-6599-499F-AAF1-79F77EC27B3D}" type="datetimeFigureOut">
              <a:rPr lang="fr-FR" smtClean="0"/>
              <a:t>26/10/2016</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0239E299-C783-4BB2-A3B3-A1D6A7D63790}" type="slidenum">
              <a:rPr lang="fr-FR" smtClean="0"/>
              <a:t>‹N°›</a:t>
            </a:fld>
            <a:endParaRPr lang="fr-FR" dirty="0"/>
          </a:p>
        </p:txBody>
      </p:sp>
    </p:spTree>
    <p:extLst>
      <p:ext uri="{BB962C8B-B14F-4D97-AF65-F5344CB8AC3E}">
        <p14:creationId xmlns:p14="http://schemas.microsoft.com/office/powerpoint/2010/main" val="116029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C79BDDF-6599-499F-AAF1-79F77EC27B3D}" type="datetimeFigureOut">
              <a:rPr lang="fr-FR" smtClean="0"/>
              <a:t>26/10/2016</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0239E299-C783-4BB2-A3B3-A1D6A7D63790}" type="slidenum">
              <a:rPr lang="fr-FR" smtClean="0"/>
              <a:t>‹N°›</a:t>
            </a:fld>
            <a:endParaRPr lang="fr-FR" dirty="0"/>
          </a:p>
        </p:txBody>
      </p:sp>
    </p:spTree>
    <p:extLst>
      <p:ext uri="{BB962C8B-B14F-4D97-AF65-F5344CB8AC3E}">
        <p14:creationId xmlns:p14="http://schemas.microsoft.com/office/powerpoint/2010/main" val="3430479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3C79BDDF-6599-499F-AAF1-79F77EC27B3D}" type="datetimeFigureOut">
              <a:rPr lang="fr-FR" smtClean="0"/>
              <a:t>26/10/2016</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0239E299-C783-4BB2-A3B3-A1D6A7D63790}" type="slidenum">
              <a:rPr lang="fr-FR" smtClean="0"/>
              <a:t>‹N°›</a:t>
            </a:fld>
            <a:endParaRPr lang="fr-FR" dirty="0"/>
          </a:p>
        </p:txBody>
      </p:sp>
    </p:spTree>
    <p:extLst>
      <p:ext uri="{BB962C8B-B14F-4D97-AF65-F5344CB8AC3E}">
        <p14:creationId xmlns:p14="http://schemas.microsoft.com/office/powerpoint/2010/main" val="4135449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3C79BDDF-6599-499F-AAF1-79F77EC27B3D}" type="datetimeFigureOut">
              <a:rPr lang="fr-FR" smtClean="0"/>
              <a:t>26/10/2016</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0239E299-C783-4BB2-A3B3-A1D6A7D63790}" type="slidenum">
              <a:rPr lang="fr-FR" smtClean="0"/>
              <a:t>‹N°›</a:t>
            </a:fld>
            <a:endParaRPr lang="fr-FR" dirty="0"/>
          </a:p>
        </p:txBody>
      </p:sp>
    </p:spTree>
    <p:extLst>
      <p:ext uri="{BB962C8B-B14F-4D97-AF65-F5344CB8AC3E}">
        <p14:creationId xmlns:p14="http://schemas.microsoft.com/office/powerpoint/2010/main" val="850772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58000">
              <a:schemeClr val="accent6">
                <a:lumMod val="60000"/>
                <a:lumOff val="40000"/>
              </a:schemeClr>
            </a:gs>
            <a:gs pos="94000">
              <a:schemeClr val="accent1">
                <a:lumMod val="45000"/>
                <a:lumOff val="55000"/>
              </a:schemeClr>
            </a:gs>
            <a:gs pos="100000">
              <a:schemeClr val="accent1">
                <a:lumMod val="30000"/>
                <a:lumOff val="70000"/>
              </a:schemeClr>
            </a:gs>
          </a:gsLst>
          <a:lin ang="17400000" scaled="0"/>
          <a:tileRect/>
        </a:gra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79BDDF-6599-499F-AAF1-79F77EC27B3D}" type="datetimeFigureOut">
              <a:rPr lang="fr-FR" smtClean="0"/>
              <a:t>26/10/2016</a:t>
            </a:fld>
            <a:endParaRPr lang="fr-FR" dirty="0"/>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39E299-C783-4BB2-A3B3-A1D6A7D63790}" type="slidenum">
              <a:rPr lang="fr-FR" smtClean="0"/>
              <a:t>‹N°›</a:t>
            </a:fld>
            <a:endParaRPr lang="fr-FR" dirty="0"/>
          </a:p>
        </p:txBody>
      </p:sp>
    </p:spTree>
    <p:extLst>
      <p:ext uri="{BB962C8B-B14F-4D97-AF65-F5344CB8AC3E}">
        <p14:creationId xmlns:p14="http://schemas.microsoft.com/office/powerpoint/2010/main" val="20745867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gi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gif"/><Relationship Id="rId1" Type="http://schemas.openxmlformats.org/officeDocument/2006/relationships/slideLayout" Target="../slideLayouts/slideLayout6.xml"/><Relationship Id="rId5" Type="http://schemas.openxmlformats.org/officeDocument/2006/relationships/image" Target="../media/image24.gif"/><Relationship Id="rId4" Type="http://schemas.openxmlformats.org/officeDocument/2006/relationships/image" Target="../media/image23.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35.gi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commons.wikimedia.org/wiki/File:GodfreyKneller-IsaacNewton-1689.jp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b="1" dirty="0">
                <a:latin typeface="+mn-lt"/>
              </a:rPr>
              <a:t>Du </a:t>
            </a:r>
            <a:r>
              <a:rPr lang="fr-FR" b="1" dirty="0" err="1">
                <a:latin typeface="+mn-lt"/>
              </a:rPr>
              <a:t>Big</a:t>
            </a:r>
            <a:r>
              <a:rPr lang="fr-FR" b="1" dirty="0">
                <a:latin typeface="+mn-lt"/>
              </a:rPr>
              <a:t> Bang aux trous noirs,</a:t>
            </a:r>
            <a:br>
              <a:rPr lang="fr-FR" b="1" dirty="0">
                <a:latin typeface="+mn-lt"/>
              </a:rPr>
            </a:br>
            <a:r>
              <a:rPr lang="fr-FR" b="1" dirty="0">
                <a:latin typeface="+mn-lt"/>
              </a:rPr>
              <a:t>la cosmologie</a:t>
            </a:r>
          </a:p>
        </p:txBody>
      </p:sp>
      <p:sp>
        <p:nvSpPr>
          <p:cNvPr id="3" name="Sous-titre 2"/>
          <p:cNvSpPr>
            <a:spLocks noGrp="1"/>
          </p:cNvSpPr>
          <p:nvPr>
            <p:ph type="subTitle" idx="1"/>
          </p:nvPr>
        </p:nvSpPr>
        <p:spPr/>
        <p:txBody>
          <a:bodyPr/>
          <a:lstStyle/>
          <a:p>
            <a:endParaRPr lang="fr-FR" dirty="0"/>
          </a:p>
          <a:p>
            <a:endParaRPr lang="fr-FR" dirty="0"/>
          </a:p>
          <a:p>
            <a:r>
              <a:rPr lang="fr-FR" dirty="0"/>
              <a:t>Dominique ODERO</a:t>
            </a:r>
          </a:p>
        </p:txBody>
      </p:sp>
    </p:spTree>
    <p:extLst>
      <p:ext uri="{BB962C8B-B14F-4D97-AF65-F5344CB8AC3E}">
        <p14:creationId xmlns:p14="http://schemas.microsoft.com/office/powerpoint/2010/main" val="3198600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sz="4800" b="1" dirty="0">
                <a:latin typeface="+mn-lt"/>
              </a:rPr>
              <a:t>L’observation du ciel </a:t>
            </a:r>
            <a:r>
              <a:rPr lang="fr-FR" sz="3600" dirty="0"/>
              <a:t>(1)</a:t>
            </a:r>
          </a:p>
        </p:txBody>
      </p:sp>
      <p:sp>
        <p:nvSpPr>
          <p:cNvPr id="3" name="Espace réservé du contenu 2"/>
          <p:cNvSpPr>
            <a:spLocks noGrp="1"/>
          </p:cNvSpPr>
          <p:nvPr>
            <p:ph idx="1"/>
          </p:nvPr>
        </p:nvSpPr>
        <p:spPr>
          <a:xfrm>
            <a:off x="853966" y="1620674"/>
            <a:ext cx="10515600" cy="5237326"/>
          </a:xfrm>
        </p:spPr>
        <p:txBody>
          <a:bodyPr>
            <a:normAutofit/>
          </a:bodyPr>
          <a:lstStyle/>
          <a:p>
            <a:r>
              <a:rPr lang="fr-FR" sz="3200" b="1" dirty="0"/>
              <a:t>À l’œil nu</a:t>
            </a:r>
          </a:p>
          <a:p>
            <a:r>
              <a:rPr lang="fr-FR" sz="3200" b="1" dirty="0"/>
              <a:t>Avec les premiers instruments d’optique </a:t>
            </a:r>
            <a:r>
              <a:rPr lang="fr-FR" dirty="0"/>
              <a:t>:</a:t>
            </a:r>
          </a:p>
          <a:p>
            <a:pPr marL="457200" lvl="1" indent="0">
              <a:buNone/>
            </a:pPr>
            <a:r>
              <a:rPr lang="fr-FR" dirty="0"/>
              <a:t>        La lunette de Galilée (1609)		      Le télescope de Newton (1668)</a:t>
            </a:r>
          </a:p>
          <a:p>
            <a:pPr marL="457200" lvl="1" indent="0">
              <a:buNone/>
            </a:pPr>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marL="457200" lvl="1" indent="0">
              <a:buNone/>
            </a:pPr>
            <a:endParaRPr lang="fr-FR"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299" y="3226115"/>
            <a:ext cx="3627772" cy="3579616"/>
          </a:xfrm>
          <a:prstGeom prst="rect">
            <a:avLst/>
          </a:prstGeom>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7330" y="3593441"/>
            <a:ext cx="4741605" cy="2844963"/>
          </a:xfrm>
          <a:prstGeom prst="rect">
            <a:avLst/>
          </a:prstGeom>
        </p:spPr>
      </p:pic>
    </p:spTree>
    <p:extLst>
      <p:ext uri="{BB962C8B-B14F-4D97-AF65-F5344CB8AC3E}">
        <p14:creationId xmlns:p14="http://schemas.microsoft.com/office/powerpoint/2010/main" val="825299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sz="4800" b="1" dirty="0">
                <a:latin typeface="+mn-lt"/>
              </a:rPr>
              <a:t>L’observation du ciel </a:t>
            </a:r>
            <a:r>
              <a:rPr lang="fr-FR" sz="3600" dirty="0"/>
              <a:t>(2)</a:t>
            </a:r>
          </a:p>
        </p:txBody>
      </p:sp>
      <p:sp>
        <p:nvSpPr>
          <p:cNvPr id="3" name="Espace réservé du contenu 2"/>
          <p:cNvSpPr>
            <a:spLocks noGrp="1"/>
          </p:cNvSpPr>
          <p:nvPr>
            <p:ph idx="1"/>
          </p:nvPr>
        </p:nvSpPr>
        <p:spPr>
          <a:xfrm>
            <a:off x="318558" y="1778329"/>
            <a:ext cx="6382406" cy="3566181"/>
          </a:xfrm>
        </p:spPr>
        <p:txBody>
          <a:bodyPr>
            <a:normAutofit/>
          </a:bodyPr>
          <a:lstStyle/>
          <a:p>
            <a:r>
              <a:rPr lang="fr-FR" sz="3600" b="1" dirty="0"/>
              <a:t>Les observatoires terrestres </a:t>
            </a:r>
            <a:r>
              <a:rPr lang="fr-FR" dirty="0"/>
              <a:t>:</a:t>
            </a:r>
          </a:p>
          <a:p>
            <a:pPr lvl="1"/>
            <a:r>
              <a:rPr lang="fr-FR" dirty="0"/>
              <a:t>Mont WILSON (Los Angeles)</a:t>
            </a:r>
          </a:p>
          <a:p>
            <a:pPr lvl="1"/>
            <a:r>
              <a:rPr lang="fr-FR" dirty="0"/>
              <a:t>Mont PALOMAR (San Diego)</a:t>
            </a:r>
          </a:p>
          <a:p>
            <a:pPr lvl="1"/>
            <a:r>
              <a:rPr lang="fr-FR" dirty="0"/>
              <a:t>VLT (ESO au Chili)</a:t>
            </a:r>
          </a:p>
          <a:p>
            <a:pPr lvl="1"/>
            <a:r>
              <a:rPr lang="fr-FR" dirty="0"/>
              <a:t>Hawaï, Porto Rico, ……………</a:t>
            </a:r>
          </a:p>
          <a:p>
            <a:pPr lvl="1"/>
            <a:r>
              <a:rPr lang="fr-FR" dirty="0"/>
              <a:t>……………..</a:t>
            </a:r>
          </a:p>
          <a:p>
            <a:pPr lvl="1"/>
            <a:r>
              <a:rPr lang="fr-FR" dirty="0"/>
              <a:t>Pic du Midi</a:t>
            </a:r>
          </a:p>
          <a:p>
            <a:pPr lvl="1"/>
            <a:r>
              <a:rPr lang="fr-FR" dirty="0"/>
              <a:t>Les Pléiades à Rieux, </a:t>
            </a:r>
            <a:r>
              <a:rPr lang="fr-FR" dirty="0" err="1"/>
              <a:t>Sabarat</a:t>
            </a:r>
            <a:r>
              <a:rPr lang="fr-FR" dirty="0"/>
              <a:t>,… </a:t>
            </a:r>
          </a:p>
          <a:p>
            <a:pPr lvl="1"/>
            <a:endParaRPr lang="fr-FR" dirty="0"/>
          </a:p>
          <a:p>
            <a:pPr marL="457200" lvl="1" indent="0">
              <a:buNone/>
            </a:pPr>
            <a:endParaRPr lang="fr-FR" dirty="0"/>
          </a:p>
          <a:p>
            <a:pPr lvl="1"/>
            <a:endParaRPr lang="fr-FR" dirty="0"/>
          </a:p>
          <a:p>
            <a:pPr lvl="1"/>
            <a:endParaRPr lang="fr-FR" dirty="0"/>
          </a:p>
          <a:p>
            <a:pPr marL="457200" lvl="1" indent="0">
              <a:buNone/>
            </a:pPr>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5035" y="1690688"/>
            <a:ext cx="2743200" cy="4480560"/>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5530" y="3852602"/>
            <a:ext cx="3989505" cy="2983817"/>
          </a:xfrm>
          <a:prstGeom prst="rect">
            <a:avLst/>
          </a:prstGeom>
        </p:spPr>
      </p:pic>
    </p:spTree>
    <p:extLst>
      <p:ext uri="{BB962C8B-B14F-4D97-AF65-F5344CB8AC3E}">
        <p14:creationId xmlns:p14="http://schemas.microsoft.com/office/powerpoint/2010/main" val="2777763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sz="4800" b="1" dirty="0">
                <a:latin typeface="+mn-lt"/>
              </a:rPr>
              <a:t>L’observation du ciel </a:t>
            </a:r>
            <a:r>
              <a:rPr lang="fr-FR" sz="3600" dirty="0"/>
              <a:t>(3)</a:t>
            </a:r>
          </a:p>
        </p:txBody>
      </p:sp>
      <p:sp>
        <p:nvSpPr>
          <p:cNvPr id="3" name="Espace réservé du contenu 2"/>
          <p:cNvSpPr>
            <a:spLocks noGrp="1"/>
          </p:cNvSpPr>
          <p:nvPr>
            <p:ph idx="1"/>
          </p:nvPr>
        </p:nvSpPr>
        <p:spPr>
          <a:xfrm>
            <a:off x="444064" y="1778330"/>
            <a:ext cx="5055588" cy="2263583"/>
          </a:xfrm>
        </p:spPr>
        <p:txBody>
          <a:bodyPr>
            <a:normAutofit/>
          </a:bodyPr>
          <a:lstStyle/>
          <a:p>
            <a:r>
              <a:rPr lang="fr-FR" sz="4200" b="1" dirty="0"/>
              <a:t>La radioastronomie :</a:t>
            </a:r>
          </a:p>
          <a:p>
            <a:pPr marL="0" indent="0">
              <a:buNone/>
            </a:pPr>
            <a:r>
              <a:rPr lang="fr-FR" sz="3600" dirty="0"/>
              <a:t> Le spectre </a:t>
            </a:r>
          </a:p>
          <a:p>
            <a:pPr marL="0" indent="0">
              <a:buNone/>
            </a:pPr>
            <a:r>
              <a:rPr lang="fr-FR" sz="3600" dirty="0"/>
              <a:t> électromagnétique : </a:t>
            </a:r>
          </a:p>
          <a:p>
            <a:endParaRPr lang="fr-FR" dirty="0"/>
          </a:p>
          <a:p>
            <a:endParaRPr lang="fr-FR" dirty="0"/>
          </a:p>
          <a:p>
            <a:endParaRPr lang="fr-FR" dirty="0"/>
          </a:p>
          <a:p>
            <a:endParaRPr lang="fr-FR" dirty="0"/>
          </a:p>
          <a:p>
            <a:endParaRPr lang="fr-FR" dirty="0"/>
          </a:p>
          <a:p>
            <a:pPr marL="457200" lvl="1" indent="0">
              <a:buNone/>
            </a:pPr>
            <a:endParaRPr lang="fr-FR" dirty="0"/>
          </a:p>
          <a:p>
            <a:pPr lvl="1"/>
            <a:endParaRPr lang="fr-FR" dirty="0"/>
          </a:p>
          <a:p>
            <a:pPr lvl="1"/>
            <a:endParaRPr lang="fr-FR" dirty="0"/>
          </a:p>
          <a:p>
            <a:pPr marL="457200" lvl="1" indent="0">
              <a:buNone/>
            </a:pPr>
            <a:endParaRPr lang="fr-FR" dirty="0"/>
          </a:p>
        </p:txBody>
      </p:sp>
      <p:pic>
        <p:nvPicPr>
          <p:cNvPr id="4" name="Espace réservé du contenu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6308319" y="940600"/>
            <a:ext cx="4042126" cy="7458637"/>
          </a:xfrm>
          <a:prstGeom prst="rect">
            <a:avLst/>
          </a:prstGeom>
        </p:spPr>
      </p:pic>
      <p:sp>
        <p:nvSpPr>
          <p:cNvPr id="5" name="ZoneTexte 4"/>
          <p:cNvSpPr txBox="1"/>
          <p:nvPr/>
        </p:nvSpPr>
        <p:spPr>
          <a:xfrm>
            <a:off x="238539" y="3829879"/>
            <a:ext cx="4121426" cy="2231380"/>
          </a:xfrm>
          <a:prstGeom prst="rect">
            <a:avLst/>
          </a:prstGeom>
          <a:noFill/>
        </p:spPr>
        <p:txBody>
          <a:bodyPr wrap="square" rtlCol="0">
            <a:spAutoFit/>
          </a:bodyPr>
          <a:lstStyle/>
          <a:p>
            <a:endParaRPr lang="fr-FR" dirty="0"/>
          </a:p>
          <a:p>
            <a:pPr marL="450850" lvl="1" indent="-198438">
              <a:buFont typeface="Arial" panose="020B0604020202020204" pitchFamily="34" charset="0"/>
              <a:buChar char="•"/>
            </a:pPr>
            <a:r>
              <a:rPr lang="fr-FR" sz="3500" dirty="0" err="1"/>
              <a:t>Nancay</a:t>
            </a:r>
            <a:r>
              <a:rPr lang="fr-FR" sz="3500" dirty="0"/>
              <a:t> </a:t>
            </a:r>
            <a:r>
              <a:rPr lang="fr-FR" dirty="0"/>
              <a:t>(Sologne)</a:t>
            </a:r>
          </a:p>
          <a:p>
            <a:pPr marL="450850" lvl="1" indent="-198438">
              <a:buFont typeface="Arial" panose="020B0604020202020204" pitchFamily="34" charset="0"/>
              <a:buChar char="•"/>
            </a:pPr>
            <a:r>
              <a:rPr lang="fr-FR" sz="3200" dirty="0"/>
              <a:t>FAST</a:t>
            </a:r>
            <a:r>
              <a:rPr lang="fr-FR" dirty="0"/>
              <a:t> (Five </a:t>
            </a:r>
            <a:r>
              <a:rPr lang="fr-FR" dirty="0" err="1"/>
              <a:t>hundred</a:t>
            </a:r>
            <a:r>
              <a:rPr lang="fr-FR" dirty="0"/>
              <a:t> </a:t>
            </a:r>
            <a:r>
              <a:rPr lang="fr-FR" dirty="0" err="1"/>
              <a:t>meter</a:t>
            </a:r>
            <a:r>
              <a:rPr lang="fr-FR" dirty="0"/>
              <a:t> Aperture </a:t>
            </a:r>
            <a:r>
              <a:rPr lang="fr-FR" dirty="0" err="1"/>
              <a:t>Spherical</a:t>
            </a:r>
            <a:r>
              <a:rPr lang="fr-FR" dirty="0"/>
              <a:t> </a:t>
            </a:r>
            <a:r>
              <a:rPr lang="fr-FR" dirty="0" err="1"/>
              <a:t>radioTelescope</a:t>
            </a:r>
            <a:r>
              <a:rPr lang="fr-FR" dirty="0"/>
              <a:t>) (Ø 500 m)</a:t>
            </a:r>
          </a:p>
          <a:p>
            <a:endParaRPr lang="fr-FR" dirty="0"/>
          </a:p>
        </p:txBody>
      </p:sp>
    </p:spTree>
    <p:extLst>
      <p:ext uri="{BB962C8B-B14F-4D97-AF65-F5344CB8AC3E}">
        <p14:creationId xmlns:p14="http://schemas.microsoft.com/office/powerpoint/2010/main" val="2569984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86830"/>
            <a:ext cx="10515600" cy="1325563"/>
          </a:xfrm>
        </p:spPr>
        <p:txBody>
          <a:bodyPr/>
          <a:lstStyle/>
          <a:p>
            <a:pPr algn="ctr"/>
            <a:r>
              <a:rPr lang="fr-FR" sz="4800" b="1" dirty="0">
                <a:latin typeface="+mn-lt"/>
              </a:rPr>
              <a:t>L’observation du ciel </a:t>
            </a:r>
            <a:r>
              <a:rPr lang="fr-FR" sz="3600" dirty="0"/>
              <a:t>(4)</a:t>
            </a: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94113" y="1166915"/>
            <a:ext cx="3491816" cy="2369123"/>
          </a:xfrm>
          <a:prstGeom prst="rect">
            <a:avLst/>
          </a:prstGeom>
        </p:spPr>
      </p:pic>
      <p:sp>
        <p:nvSpPr>
          <p:cNvPr id="6" name="ZoneTexte 5"/>
          <p:cNvSpPr txBox="1"/>
          <p:nvPr/>
        </p:nvSpPr>
        <p:spPr>
          <a:xfrm>
            <a:off x="665018" y="1438897"/>
            <a:ext cx="7786255" cy="6063198"/>
          </a:xfrm>
          <a:prstGeom prst="rect">
            <a:avLst/>
          </a:prstGeom>
          <a:noFill/>
        </p:spPr>
        <p:txBody>
          <a:bodyPr wrap="square" rtlCol="0">
            <a:spAutoFit/>
          </a:bodyPr>
          <a:lstStyle/>
          <a:p>
            <a:pPr marL="571500" indent="-571500">
              <a:buFont typeface="Arial" panose="020B0604020202020204" pitchFamily="34" charset="0"/>
              <a:buChar char="•"/>
            </a:pPr>
            <a:r>
              <a:rPr lang="fr-FR" sz="3600" b="1" dirty="0"/>
              <a:t>Les satellites </a:t>
            </a:r>
            <a:r>
              <a:rPr lang="fr-FR" sz="3600" dirty="0"/>
              <a:t>: </a:t>
            </a:r>
          </a:p>
          <a:p>
            <a:pPr marL="715963" lvl="1" indent="-265113">
              <a:buFont typeface="Arial" panose="020B0604020202020204" pitchFamily="34" charset="0"/>
              <a:buChar char="•"/>
            </a:pPr>
            <a:r>
              <a:rPr lang="fr-FR" sz="2800" dirty="0"/>
              <a:t>FR1 </a:t>
            </a:r>
            <a:r>
              <a:rPr lang="fr-FR" dirty="0"/>
              <a:t>(1965), </a:t>
            </a:r>
            <a:r>
              <a:rPr lang="fr-FR" sz="3200" dirty="0"/>
              <a:t>……………</a:t>
            </a:r>
          </a:p>
          <a:p>
            <a:pPr marL="268288" lvl="1" indent="-268288"/>
            <a:r>
              <a:rPr lang="fr-FR" sz="2800" dirty="0"/>
              <a:t>Etude du fond diffus cosmologique :</a:t>
            </a:r>
          </a:p>
          <a:p>
            <a:pPr marL="715963" lvl="1" indent="-265113">
              <a:buFont typeface="Arial" panose="020B0604020202020204" pitchFamily="34" charset="0"/>
              <a:buChar char="•"/>
            </a:pPr>
            <a:r>
              <a:rPr lang="fr-FR" sz="2800" dirty="0"/>
              <a:t>COBE </a:t>
            </a:r>
            <a:r>
              <a:rPr lang="fr-FR" dirty="0"/>
              <a:t>(1989-1993)</a:t>
            </a:r>
          </a:p>
          <a:p>
            <a:pPr marL="715963" lvl="1" indent="-265113">
              <a:buFont typeface="Arial" panose="020B0604020202020204" pitchFamily="34" charset="0"/>
              <a:buChar char="•"/>
            </a:pPr>
            <a:r>
              <a:rPr lang="fr-FR" sz="2800" dirty="0"/>
              <a:t>WMAP</a:t>
            </a:r>
            <a:r>
              <a:rPr lang="fr-FR" sz="3200" dirty="0"/>
              <a:t>  </a:t>
            </a:r>
            <a:r>
              <a:rPr lang="fr-FR" dirty="0"/>
              <a:t>(2001-2010)</a:t>
            </a:r>
          </a:p>
          <a:p>
            <a:pPr marL="715963" lvl="1" indent="-265113">
              <a:buFont typeface="Arial" panose="020B0604020202020204" pitchFamily="34" charset="0"/>
              <a:buChar char="•"/>
            </a:pPr>
            <a:r>
              <a:rPr lang="fr-FR" sz="2800" dirty="0"/>
              <a:t>PLANCK</a:t>
            </a:r>
            <a:r>
              <a:rPr lang="fr-FR" sz="3200" dirty="0"/>
              <a:t> </a:t>
            </a:r>
            <a:r>
              <a:rPr lang="fr-FR" dirty="0"/>
              <a:t>(2009-2013) </a:t>
            </a:r>
          </a:p>
          <a:p>
            <a:r>
              <a:rPr lang="fr-FR" sz="2800" dirty="0"/>
              <a:t>Les télescopes spatiaux : </a:t>
            </a:r>
          </a:p>
          <a:p>
            <a:pPr marL="715963" lvl="1" indent="-265113">
              <a:buFont typeface="Arial" panose="020B0604020202020204" pitchFamily="34" charset="0"/>
              <a:buChar char="•"/>
            </a:pPr>
            <a:r>
              <a:rPr lang="fr-FR" sz="2800" dirty="0"/>
              <a:t>HUBBLE</a:t>
            </a:r>
            <a:r>
              <a:rPr lang="fr-FR" sz="3200" dirty="0"/>
              <a:t> </a:t>
            </a:r>
            <a:r>
              <a:rPr lang="fr-FR" dirty="0"/>
              <a:t>(1990-2020)</a:t>
            </a:r>
          </a:p>
          <a:p>
            <a:pPr marL="715963" lvl="1" indent="-265113">
              <a:buFont typeface="Arial" panose="020B0604020202020204" pitchFamily="34" charset="0"/>
              <a:buChar char="•"/>
            </a:pPr>
            <a:r>
              <a:rPr lang="fr-FR" sz="2800" dirty="0"/>
              <a:t>James WEBB </a:t>
            </a:r>
            <a:r>
              <a:rPr lang="fr-FR" dirty="0"/>
              <a:t>(vers 2018)</a:t>
            </a:r>
          </a:p>
          <a:p>
            <a:r>
              <a:rPr lang="fr-FR" sz="2800" dirty="0"/>
              <a:t>Recherche d’exoplanètes :</a:t>
            </a:r>
          </a:p>
          <a:p>
            <a:pPr marL="715963" lvl="1" indent="-258763">
              <a:buFont typeface="Arial" panose="020B0604020202020204" pitchFamily="34" charset="0"/>
              <a:buChar char="•"/>
            </a:pPr>
            <a:r>
              <a:rPr lang="fr-FR" sz="2800" dirty="0"/>
              <a:t>KEPLER </a:t>
            </a:r>
            <a:r>
              <a:rPr lang="fr-FR" dirty="0"/>
              <a:t>(2009-2016)</a:t>
            </a:r>
          </a:p>
          <a:p>
            <a:r>
              <a:rPr lang="fr-FR" sz="2800" dirty="0"/>
              <a:t>	</a:t>
            </a:r>
          </a:p>
          <a:p>
            <a:endParaRPr lang="fr-FR" sz="2800" dirty="0"/>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2545" y="3458818"/>
            <a:ext cx="3446168" cy="3109628"/>
          </a:xfrm>
          <a:prstGeom prst="rect">
            <a:avLst/>
          </a:prstGeom>
        </p:spPr>
      </p:pic>
    </p:spTree>
    <p:extLst>
      <p:ext uri="{BB962C8B-B14F-4D97-AF65-F5344CB8AC3E}">
        <p14:creationId xmlns:p14="http://schemas.microsoft.com/office/powerpoint/2010/main" val="904771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sz="5400" b="1" dirty="0">
                <a:latin typeface="+mn-lt"/>
              </a:rPr>
              <a:t>Compréhension actuelle </a:t>
            </a:r>
            <a:br>
              <a:rPr lang="fr-FR" sz="5400" b="1" dirty="0">
                <a:latin typeface="+mn-lt"/>
              </a:rPr>
            </a:br>
            <a:r>
              <a:rPr lang="fr-FR" sz="5400" b="1" dirty="0">
                <a:latin typeface="+mn-lt"/>
              </a:rPr>
              <a:t>de l’Univers</a:t>
            </a:r>
            <a:br>
              <a:rPr lang="fr-FR" dirty="0"/>
            </a:br>
            <a:endParaRPr lang="fr-FR" dirty="0"/>
          </a:p>
        </p:txBody>
      </p:sp>
    </p:spTree>
    <p:extLst>
      <p:ext uri="{BB962C8B-B14F-4D97-AF65-F5344CB8AC3E}">
        <p14:creationId xmlns:p14="http://schemas.microsoft.com/office/powerpoint/2010/main" val="514261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98443" y="224941"/>
            <a:ext cx="10515600" cy="1325563"/>
          </a:xfrm>
        </p:spPr>
        <p:txBody>
          <a:bodyPr/>
          <a:lstStyle/>
          <a:p>
            <a:pPr algn="ctr"/>
            <a:r>
              <a:rPr lang="fr-FR" b="1" dirty="0"/>
              <a:t>Evolution des concepts</a:t>
            </a:r>
          </a:p>
        </p:txBody>
      </p:sp>
      <p:sp>
        <p:nvSpPr>
          <p:cNvPr id="3" name="ZoneTexte 2"/>
          <p:cNvSpPr txBox="1"/>
          <p:nvPr/>
        </p:nvSpPr>
        <p:spPr>
          <a:xfrm>
            <a:off x="477078" y="1802936"/>
            <a:ext cx="5274365" cy="4185761"/>
          </a:xfrm>
          <a:prstGeom prst="rect">
            <a:avLst/>
          </a:prstGeom>
          <a:noFill/>
        </p:spPr>
        <p:txBody>
          <a:bodyPr wrap="square" rtlCol="0">
            <a:spAutoFit/>
          </a:bodyPr>
          <a:lstStyle/>
          <a:p>
            <a:r>
              <a:rPr lang="fr-FR" sz="2800" dirty="0"/>
              <a:t>Pour NEWTON :  la Force !</a:t>
            </a:r>
          </a:p>
          <a:p>
            <a:endParaRPr lang="fr-FR" sz="2800" dirty="0"/>
          </a:p>
          <a:p>
            <a:r>
              <a:rPr lang="fr-FR" sz="2400" dirty="0"/>
              <a:t>La pomme est attirée par la force de gravitation de la terre.</a:t>
            </a:r>
          </a:p>
          <a:p>
            <a:endParaRPr lang="fr-FR" sz="2400" dirty="0"/>
          </a:p>
          <a:p>
            <a:r>
              <a:rPr lang="fr-FR" sz="2400" dirty="0"/>
              <a:t>De même, la lune tourne autour de la terre grâce à la force de gravitation/attraction de la terre.</a:t>
            </a:r>
          </a:p>
          <a:p>
            <a:endParaRPr lang="fr-FR" sz="2400" dirty="0"/>
          </a:p>
          <a:p>
            <a:r>
              <a:rPr lang="fr-FR" sz="2400" dirty="0"/>
              <a:t>Et la terre tourne autour du soleil….</a:t>
            </a:r>
          </a:p>
          <a:p>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5480" y="1550504"/>
            <a:ext cx="6179220" cy="5106841"/>
          </a:xfrm>
          <a:prstGeom prst="rect">
            <a:avLst/>
          </a:prstGeom>
        </p:spPr>
      </p:pic>
    </p:spTree>
    <p:extLst>
      <p:ext uri="{BB962C8B-B14F-4D97-AF65-F5344CB8AC3E}">
        <p14:creationId xmlns:p14="http://schemas.microsoft.com/office/powerpoint/2010/main" val="1944537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9174" y="127956"/>
            <a:ext cx="10515600" cy="1325563"/>
          </a:xfrm>
        </p:spPr>
        <p:txBody>
          <a:bodyPr/>
          <a:lstStyle/>
          <a:p>
            <a:pPr algn="ctr"/>
            <a:r>
              <a:rPr lang="fr-FR" b="1" dirty="0"/>
              <a:t>Evolution des concepts </a:t>
            </a:r>
            <a:r>
              <a:rPr lang="fr-FR" sz="3200" b="1" dirty="0"/>
              <a:t>(2)</a:t>
            </a: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3789" y="1444489"/>
            <a:ext cx="6833109" cy="4243719"/>
          </a:xfrm>
          <a:prstGeom prst="rect">
            <a:avLst/>
          </a:prstGeom>
        </p:spPr>
      </p:pic>
      <p:sp>
        <p:nvSpPr>
          <p:cNvPr id="6" name="ZoneTexte 5"/>
          <p:cNvSpPr txBox="1"/>
          <p:nvPr/>
        </p:nvSpPr>
        <p:spPr>
          <a:xfrm>
            <a:off x="384314" y="1453519"/>
            <a:ext cx="4579476" cy="3970318"/>
          </a:xfrm>
          <a:prstGeom prst="rect">
            <a:avLst/>
          </a:prstGeom>
          <a:noFill/>
        </p:spPr>
        <p:txBody>
          <a:bodyPr wrap="square" rtlCol="0">
            <a:spAutoFit/>
          </a:bodyPr>
          <a:lstStyle/>
          <a:p>
            <a:r>
              <a:rPr lang="fr-FR" sz="2800" dirty="0"/>
              <a:t>Pour EINSTEIN : la Relativité Générale :</a:t>
            </a:r>
          </a:p>
          <a:p>
            <a:endParaRPr lang="fr-FR" sz="2800" dirty="0"/>
          </a:p>
          <a:p>
            <a:r>
              <a:rPr lang="fr-FR" sz="2400" dirty="0"/>
              <a:t>l’espace et le temps sont un « tissu » déformé par la masse de la terre et la lune se déplace en fonction de la déformation de ce tissu appelé « </a:t>
            </a:r>
            <a:r>
              <a:rPr lang="fr-FR" sz="2400" b="1" dirty="0"/>
              <a:t>espace-temps</a:t>
            </a:r>
            <a:r>
              <a:rPr lang="fr-FR" sz="2400" dirty="0"/>
              <a:t> ». </a:t>
            </a:r>
          </a:p>
          <a:p>
            <a:r>
              <a:rPr lang="fr-FR" sz="2400" dirty="0"/>
              <a:t>L’espace et le temps sont indissociables. </a:t>
            </a:r>
          </a:p>
        </p:txBody>
      </p:sp>
      <p:sp>
        <p:nvSpPr>
          <p:cNvPr id="7" name="ZoneTexte 6"/>
          <p:cNvSpPr txBox="1"/>
          <p:nvPr/>
        </p:nvSpPr>
        <p:spPr>
          <a:xfrm>
            <a:off x="2431774" y="5862914"/>
            <a:ext cx="6798365" cy="954107"/>
          </a:xfrm>
          <a:prstGeom prst="rect">
            <a:avLst/>
          </a:prstGeom>
          <a:noFill/>
          <a:ln w="19050">
            <a:solidFill>
              <a:schemeClr val="tx1"/>
            </a:solidFill>
          </a:ln>
        </p:spPr>
        <p:txBody>
          <a:bodyPr wrap="square" rtlCol="0">
            <a:spAutoFit/>
          </a:bodyPr>
          <a:lstStyle/>
          <a:p>
            <a:pPr algn="ctr"/>
            <a:r>
              <a:rPr lang="fr-FR" sz="2800" dirty="0"/>
              <a:t>La matière dicte la courbure de l’espace.</a:t>
            </a:r>
          </a:p>
          <a:p>
            <a:pPr algn="ctr"/>
            <a:r>
              <a:rPr lang="fr-FR" sz="2800" dirty="0"/>
              <a:t>Et l’espace dicte le mouvement de la matière.</a:t>
            </a:r>
          </a:p>
        </p:txBody>
      </p:sp>
    </p:spTree>
    <p:extLst>
      <p:ext uri="{BB962C8B-B14F-4D97-AF65-F5344CB8AC3E}">
        <p14:creationId xmlns:p14="http://schemas.microsoft.com/office/powerpoint/2010/main" val="41725227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662609" y="1193511"/>
            <a:ext cx="11251096" cy="1477328"/>
          </a:xfrm>
          <a:prstGeom prst="rect">
            <a:avLst/>
          </a:prstGeom>
          <a:noFill/>
        </p:spPr>
        <p:txBody>
          <a:bodyPr wrap="square" rtlCol="0">
            <a:spAutoFit/>
          </a:bodyPr>
          <a:lstStyle/>
          <a:p>
            <a:r>
              <a:rPr lang="fr-FR" sz="2400" dirty="0"/>
              <a:t>Conséquences de la théorie de la relativité générale :</a:t>
            </a:r>
          </a:p>
          <a:p>
            <a:endParaRPr lang="fr-FR" sz="1400" dirty="0"/>
          </a:p>
          <a:p>
            <a:r>
              <a:rPr lang="fr-FR" sz="2800" b="1" dirty="0"/>
              <a:t>Courbure des rayons lumineux </a:t>
            </a:r>
            <a:r>
              <a:rPr lang="fr-FR" sz="2400" dirty="0"/>
              <a:t>: vérifiée par </a:t>
            </a:r>
            <a:r>
              <a:rPr lang="fr-FR" sz="2400" b="1" dirty="0"/>
              <a:t>Arthur EDDINGTON </a:t>
            </a:r>
            <a:r>
              <a:rPr lang="fr-FR" sz="2000" dirty="0"/>
              <a:t>(1882-1944) </a:t>
            </a:r>
            <a:r>
              <a:rPr lang="fr-FR" sz="2400" dirty="0"/>
              <a:t>lors d’une éclipse du soleil en 1919. </a:t>
            </a:r>
          </a:p>
        </p:txBody>
      </p:sp>
      <p:sp>
        <p:nvSpPr>
          <p:cNvPr id="3" name="ZoneTexte 2"/>
          <p:cNvSpPr txBox="1"/>
          <p:nvPr/>
        </p:nvSpPr>
        <p:spPr>
          <a:xfrm>
            <a:off x="516834" y="198783"/>
            <a:ext cx="11251096" cy="769441"/>
          </a:xfrm>
          <a:prstGeom prst="rect">
            <a:avLst/>
          </a:prstGeom>
          <a:noFill/>
        </p:spPr>
        <p:txBody>
          <a:bodyPr wrap="square" rtlCol="0">
            <a:spAutoFit/>
          </a:bodyPr>
          <a:lstStyle/>
          <a:p>
            <a:pPr algn="ctr"/>
            <a:r>
              <a:rPr lang="fr-FR" sz="4400" dirty="0"/>
              <a:t>Evolution des concepts </a:t>
            </a:r>
            <a:r>
              <a:rPr lang="fr-FR" sz="3200" dirty="0"/>
              <a:t>(3)</a:t>
            </a:r>
            <a:endParaRPr lang="fr-FR" sz="4400" dirty="0">
              <a:latin typeface="+mj-lt"/>
            </a:endParaRP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9060" y="2800671"/>
            <a:ext cx="7134645" cy="3611364"/>
          </a:xfrm>
          <a:prstGeom prst="rect">
            <a:avLst/>
          </a:prstGeom>
        </p:spPr>
      </p:pic>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582" y="2558445"/>
            <a:ext cx="4398542" cy="3853590"/>
          </a:xfrm>
          <a:prstGeom prst="rect">
            <a:avLst/>
          </a:prstGeom>
        </p:spPr>
      </p:pic>
      <p:cxnSp>
        <p:nvCxnSpPr>
          <p:cNvPr id="9" name="Connecteur droit avec flèche 8"/>
          <p:cNvCxnSpPr/>
          <p:nvPr/>
        </p:nvCxnSpPr>
        <p:spPr>
          <a:xfrm>
            <a:off x="1861458" y="3962063"/>
            <a:ext cx="2661556" cy="906928"/>
          </a:xfrm>
          <a:prstGeom prst="straightConnector1">
            <a:avLst/>
          </a:prstGeom>
          <a:ln w="38100">
            <a:solidFill>
              <a:srgbClr val="3366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99147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622853" y="1134947"/>
            <a:ext cx="7103164" cy="3046988"/>
          </a:xfrm>
          <a:prstGeom prst="rect">
            <a:avLst/>
          </a:prstGeom>
          <a:noFill/>
        </p:spPr>
        <p:txBody>
          <a:bodyPr wrap="square" rtlCol="0">
            <a:spAutoFit/>
          </a:bodyPr>
          <a:lstStyle/>
          <a:p>
            <a:r>
              <a:rPr lang="fr-FR" sz="2400" dirty="0"/>
              <a:t>Conséquences de la théorie de la relativité générale :</a:t>
            </a:r>
          </a:p>
          <a:p>
            <a:endParaRPr lang="fr-FR" b="1" dirty="0"/>
          </a:p>
          <a:p>
            <a:endParaRPr lang="fr-FR" b="1" dirty="0"/>
          </a:p>
          <a:p>
            <a:endParaRPr lang="fr-FR" b="1" dirty="0"/>
          </a:p>
          <a:p>
            <a:r>
              <a:rPr lang="fr-FR" sz="2800" b="1" dirty="0"/>
              <a:t>Dilatation du temps gravitationnel </a:t>
            </a:r>
            <a:r>
              <a:rPr lang="fr-FR" sz="2400" dirty="0"/>
              <a:t>: </a:t>
            </a:r>
          </a:p>
          <a:p>
            <a:r>
              <a:rPr lang="fr-FR" sz="2400" dirty="0"/>
              <a:t>le temps s’écoule plus lentement dans un champ de gravité plus fort </a:t>
            </a:r>
          </a:p>
          <a:p>
            <a:endParaRPr lang="fr-FR" sz="2000" dirty="0"/>
          </a:p>
          <a:p>
            <a:endParaRPr lang="fr-FR" dirty="0"/>
          </a:p>
        </p:txBody>
      </p:sp>
      <p:sp>
        <p:nvSpPr>
          <p:cNvPr id="3" name="ZoneTexte 2"/>
          <p:cNvSpPr txBox="1"/>
          <p:nvPr/>
        </p:nvSpPr>
        <p:spPr>
          <a:xfrm>
            <a:off x="516834" y="198783"/>
            <a:ext cx="11251096" cy="769441"/>
          </a:xfrm>
          <a:prstGeom prst="rect">
            <a:avLst/>
          </a:prstGeom>
          <a:noFill/>
        </p:spPr>
        <p:txBody>
          <a:bodyPr wrap="square" rtlCol="0">
            <a:spAutoFit/>
          </a:bodyPr>
          <a:lstStyle/>
          <a:p>
            <a:pPr algn="ctr"/>
            <a:r>
              <a:rPr lang="fr-FR" sz="4400" dirty="0"/>
              <a:t>Evolution des concepts </a:t>
            </a:r>
            <a:r>
              <a:rPr lang="fr-FR" sz="3200" dirty="0"/>
              <a:t>(4)</a:t>
            </a:r>
            <a:endParaRPr lang="fr-FR" sz="4400" dirty="0">
              <a:latin typeface="+mj-lt"/>
            </a:endParaRP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2322" y="1037633"/>
            <a:ext cx="3211052" cy="5055219"/>
          </a:xfrm>
          <a:prstGeom prst="rect">
            <a:avLst/>
          </a:prstGeom>
        </p:spPr>
      </p:pic>
    </p:spTree>
    <p:extLst>
      <p:ext uri="{BB962C8B-B14F-4D97-AF65-F5344CB8AC3E}">
        <p14:creationId xmlns:p14="http://schemas.microsoft.com/office/powerpoint/2010/main" val="37371955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662609" y="1015678"/>
            <a:ext cx="11251096" cy="6001643"/>
          </a:xfrm>
          <a:prstGeom prst="rect">
            <a:avLst/>
          </a:prstGeom>
          <a:noFill/>
        </p:spPr>
        <p:txBody>
          <a:bodyPr wrap="square" rtlCol="0">
            <a:spAutoFit/>
          </a:bodyPr>
          <a:lstStyle/>
          <a:p>
            <a:r>
              <a:rPr lang="fr-FR" sz="2400" dirty="0"/>
              <a:t>Conséquences de la théorie de la relativité générale :</a:t>
            </a:r>
          </a:p>
          <a:p>
            <a:endParaRPr lang="fr-FR" sz="1400" dirty="0"/>
          </a:p>
          <a:p>
            <a:r>
              <a:rPr lang="fr-FR" sz="2800" b="1" dirty="0"/>
              <a:t>Effet Doppler gravitationnel </a:t>
            </a:r>
            <a:r>
              <a:rPr lang="fr-FR" sz="2400" dirty="0"/>
              <a:t>: l’analyse de la lumière d’une étoile lointaine au moyen d’un spectroscope montre le décalage vers l’infrarouge des raies spectrales, prouvant le déplacement de l’étoile. </a:t>
            </a:r>
          </a:p>
          <a:p>
            <a:r>
              <a:rPr lang="fr-FR" sz="2400" dirty="0"/>
              <a:t>Vérifiée expérimentalement en 1914 par </a:t>
            </a:r>
            <a:r>
              <a:rPr lang="fr-FR" sz="2400" dirty="0" err="1"/>
              <a:t>Vesto</a:t>
            </a:r>
            <a:r>
              <a:rPr lang="fr-FR" sz="2400" dirty="0"/>
              <a:t> SLIPHER et  plus tard par </a:t>
            </a:r>
            <a:r>
              <a:rPr lang="fr-FR" sz="2400" b="1" dirty="0"/>
              <a:t>Edwin HUBBLE </a:t>
            </a:r>
            <a:r>
              <a:rPr lang="fr-FR" sz="2000" dirty="0"/>
              <a:t>(1889-1953). </a:t>
            </a:r>
          </a:p>
          <a:p>
            <a:endParaRPr lang="fr-FR" sz="1400" dirty="0"/>
          </a:p>
          <a:p>
            <a:endParaRPr lang="fr-FR" sz="1400" dirty="0"/>
          </a:p>
          <a:p>
            <a:endParaRPr lang="fr-FR" sz="1400" dirty="0"/>
          </a:p>
          <a:p>
            <a:endParaRPr lang="fr-FR" sz="1400" dirty="0"/>
          </a:p>
          <a:p>
            <a:endParaRPr lang="fr-FR" sz="1400" dirty="0"/>
          </a:p>
          <a:p>
            <a:endParaRPr lang="fr-FR" sz="1400" dirty="0"/>
          </a:p>
          <a:p>
            <a:endParaRPr lang="fr-FR" sz="1400" dirty="0"/>
          </a:p>
          <a:p>
            <a:endParaRPr lang="fr-FR" sz="1400" dirty="0"/>
          </a:p>
          <a:p>
            <a:endParaRPr lang="fr-FR" sz="2800" b="1" dirty="0"/>
          </a:p>
          <a:p>
            <a:endParaRPr lang="fr-FR" sz="2800" b="1" dirty="0"/>
          </a:p>
          <a:p>
            <a:endParaRPr lang="fr-FR" b="1" dirty="0"/>
          </a:p>
          <a:p>
            <a:r>
              <a:rPr lang="fr-FR" dirty="0"/>
              <a:t>. </a:t>
            </a:r>
          </a:p>
          <a:p>
            <a:endParaRPr lang="fr-FR" dirty="0"/>
          </a:p>
        </p:txBody>
      </p:sp>
      <p:sp>
        <p:nvSpPr>
          <p:cNvPr id="3" name="ZoneTexte 2"/>
          <p:cNvSpPr txBox="1"/>
          <p:nvPr/>
        </p:nvSpPr>
        <p:spPr>
          <a:xfrm>
            <a:off x="516834" y="212035"/>
            <a:ext cx="11251096" cy="769441"/>
          </a:xfrm>
          <a:prstGeom prst="rect">
            <a:avLst/>
          </a:prstGeom>
          <a:noFill/>
        </p:spPr>
        <p:txBody>
          <a:bodyPr wrap="square" rtlCol="0">
            <a:spAutoFit/>
          </a:bodyPr>
          <a:lstStyle/>
          <a:p>
            <a:pPr algn="ctr"/>
            <a:r>
              <a:rPr lang="fr-FR" sz="4400" dirty="0"/>
              <a:t>Evolution des concepts </a:t>
            </a:r>
            <a:r>
              <a:rPr lang="fr-FR" sz="3200" dirty="0"/>
              <a:t>(5)</a:t>
            </a:r>
            <a:endParaRPr lang="fr-FR" sz="4400" dirty="0">
              <a:latin typeface="+mj-lt"/>
            </a:endParaRPr>
          </a:p>
        </p:txBody>
      </p:sp>
      <p:grpSp>
        <p:nvGrpSpPr>
          <p:cNvPr id="9" name="Groupe 8"/>
          <p:cNvGrpSpPr/>
          <p:nvPr/>
        </p:nvGrpSpPr>
        <p:grpSpPr>
          <a:xfrm>
            <a:off x="954156" y="3662425"/>
            <a:ext cx="4923303" cy="2648877"/>
            <a:chOff x="903755" y="2350457"/>
            <a:chExt cx="4923303" cy="2648877"/>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755" y="2350457"/>
              <a:ext cx="4923303" cy="913547"/>
            </a:xfrm>
            <a:prstGeom prst="rect">
              <a:avLst/>
            </a:prstGeom>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755" y="3253117"/>
              <a:ext cx="4923303" cy="843557"/>
            </a:xfrm>
            <a:prstGeom prst="rect">
              <a:avLst/>
            </a:prstGeom>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3755" y="4076215"/>
              <a:ext cx="4923303" cy="923119"/>
            </a:xfrm>
            <a:prstGeom prst="rect">
              <a:avLst/>
            </a:prstGeom>
          </p:spPr>
        </p:pic>
      </p:grpSp>
      <p:pic>
        <p:nvPicPr>
          <p:cNvPr id="10" name="Imag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80797" y="3662425"/>
            <a:ext cx="5226985" cy="2647249"/>
          </a:xfrm>
          <a:prstGeom prst="rect">
            <a:avLst/>
          </a:prstGeom>
        </p:spPr>
      </p:pic>
    </p:spTree>
    <p:extLst>
      <p:ext uri="{BB962C8B-B14F-4D97-AF65-F5344CB8AC3E}">
        <p14:creationId xmlns:p14="http://schemas.microsoft.com/office/powerpoint/2010/main" val="2749978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4800" b="1" dirty="0">
                <a:latin typeface="+mn-lt"/>
              </a:rPr>
              <a:t>Qu’est-ce que la cosmologie ?</a:t>
            </a:r>
          </a:p>
        </p:txBody>
      </p:sp>
      <p:sp>
        <p:nvSpPr>
          <p:cNvPr id="3" name="Espace réservé du contenu 2"/>
          <p:cNvSpPr>
            <a:spLocks noGrp="1"/>
          </p:cNvSpPr>
          <p:nvPr>
            <p:ph idx="1"/>
          </p:nvPr>
        </p:nvSpPr>
        <p:spPr>
          <a:xfrm>
            <a:off x="1437289" y="2860497"/>
            <a:ext cx="8841829" cy="2042579"/>
          </a:xfrm>
        </p:spPr>
        <p:txBody>
          <a:bodyPr>
            <a:normAutofit/>
          </a:bodyPr>
          <a:lstStyle/>
          <a:p>
            <a:pPr marL="0" indent="0" algn="ctr">
              <a:buNone/>
            </a:pPr>
            <a:r>
              <a:rPr lang="fr-FR" sz="3900" b="1" dirty="0"/>
              <a:t>Branche de l’astrophysique qui étudie l’origine, la nature, la structure et l’évolution de l’Univers</a:t>
            </a:r>
            <a:endParaRPr lang="fr-FR" sz="3200" i="1" dirty="0"/>
          </a:p>
        </p:txBody>
      </p:sp>
    </p:spTree>
    <p:extLst>
      <p:ext uri="{BB962C8B-B14F-4D97-AF65-F5344CB8AC3E}">
        <p14:creationId xmlns:p14="http://schemas.microsoft.com/office/powerpoint/2010/main" val="2447550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4948" y="198437"/>
            <a:ext cx="10515600" cy="1325563"/>
          </a:xfrm>
        </p:spPr>
        <p:txBody>
          <a:bodyPr/>
          <a:lstStyle/>
          <a:p>
            <a:pPr algn="ctr"/>
            <a:r>
              <a:rPr lang="fr-FR" b="1" dirty="0"/>
              <a:t>Evolution des concepts </a:t>
            </a:r>
            <a:r>
              <a:rPr lang="fr-FR" sz="3200" b="1" dirty="0"/>
              <a:t>(6)</a:t>
            </a:r>
            <a:endParaRPr lang="fr-FR" b="1" dirty="0">
              <a:latin typeface="+mn-lt"/>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5935" y="2020053"/>
            <a:ext cx="3045759" cy="4637860"/>
          </a:xfrm>
          <a:prstGeom prst="rect">
            <a:avLst/>
          </a:prstGeom>
        </p:spPr>
      </p:pic>
      <p:sp>
        <p:nvSpPr>
          <p:cNvPr id="4" name="ZoneTexte 3"/>
          <p:cNvSpPr txBox="1"/>
          <p:nvPr/>
        </p:nvSpPr>
        <p:spPr>
          <a:xfrm>
            <a:off x="473181" y="2020053"/>
            <a:ext cx="8057321" cy="3785652"/>
          </a:xfrm>
          <a:prstGeom prst="rect">
            <a:avLst/>
          </a:prstGeom>
          <a:noFill/>
        </p:spPr>
        <p:txBody>
          <a:bodyPr wrap="square" rtlCol="0">
            <a:spAutoFit/>
          </a:bodyPr>
          <a:lstStyle/>
          <a:p>
            <a:r>
              <a:rPr lang="fr-FR" sz="2400" dirty="0"/>
              <a:t>En 1922, </a:t>
            </a:r>
            <a:r>
              <a:rPr lang="fr-FR" sz="2400" b="1" dirty="0"/>
              <a:t>Alexandre FRIEDMANN </a:t>
            </a:r>
            <a:r>
              <a:rPr lang="fr-FR" sz="2000" dirty="0"/>
              <a:t>(1888-1925) </a:t>
            </a:r>
            <a:r>
              <a:rPr lang="fr-FR" sz="2400" dirty="0"/>
              <a:t>démontre que les équations d’EINSTEIN entrainent que l’univers doit être dynamique et donc en expansion.</a:t>
            </a:r>
            <a:r>
              <a:rPr lang="fr-FR" dirty="0"/>
              <a:t>  </a:t>
            </a:r>
          </a:p>
          <a:p>
            <a:endParaRPr lang="fr-FR" sz="2400" dirty="0"/>
          </a:p>
          <a:p>
            <a:r>
              <a:rPr lang="fr-FR" sz="2400" dirty="0"/>
              <a:t>En 1927, </a:t>
            </a:r>
            <a:r>
              <a:rPr lang="fr-FR" sz="2400" b="1" dirty="0"/>
              <a:t>Georges LEMAITRE </a:t>
            </a:r>
            <a:r>
              <a:rPr lang="fr-FR" sz="2000" dirty="0"/>
              <a:t>(1894-1966), </a:t>
            </a:r>
            <a:r>
              <a:rPr lang="fr-FR" sz="2400" dirty="0"/>
              <a:t>indépendamment de FRIEDMANN, démontre que l’univers doit être en expansion, et que la vitesse d’expansion croît linéairement avec la distance.</a:t>
            </a:r>
          </a:p>
          <a:p>
            <a:endParaRPr lang="fr-FR" sz="2400" dirty="0"/>
          </a:p>
          <a:p>
            <a:r>
              <a:rPr lang="fr-FR" sz="2400" dirty="0"/>
              <a:t>Ces résultats sont confirmés par les résultats expérimentaux d’</a:t>
            </a:r>
            <a:r>
              <a:rPr lang="fr-FR" sz="2400" b="1" dirty="0"/>
              <a:t>Edwin HUBBLE </a:t>
            </a:r>
            <a:r>
              <a:rPr lang="fr-FR" sz="2400" dirty="0"/>
              <a:t>et </a:t>
            </a:r>
            <a:r>
              <a:rPr lang="fr-FR" sz="2400" b="1" dirty="0" err="1"/>
              <a:t>Vesto</a:t>
            </a:r>
            <a:r>
              <a:rPr lang="fr-FR" sz="2400" b="1" dirty="0"/>
              <a:t> SLIPHER</a:t>
            </a:r>
            <a:r>
              <a:rPr lang="fr-FR" sz="2400" dirty="0"/>
              <a:t>.</a:t>
            </a:r>
          </a:p>
        </p:txBody>
      </p:sp>
    </p:spTree>
    <p:extLst>
      <p:ext uri="{BB962C8B-B14F-4D97-AF65-F5344CB8AC3E}">
        <p14:creationId xmlns:p14="http://schemas.microsoft.com/office/powerpoint/2010/main" val="7163258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9291" y="87660"/>
            <a:ext cx="10515600" cy="1325563"/>
          </a:xfrm>
        </p:spPr>
        <p:txBody>
          <a:bodyPr/>
          <a:lstStyle/>
          <a:p>
            <a:pPr algn="ctr"/>
            <a:r>
              <a:rPr lang="fr-FR" b="1" dirty="0"/>
              <a:t>Expansion de l’univers</a:t>
            </a:r>
          </a:p>
        </p:txBody>
      </p:sp>
      <p:sp>
        <p:nvSpPr>
          <p:cNvPr id="26" name="ZoneTexte 25"/>
          <p:cNvSpPr txBox="1"/>
          <p:nvPr/>
        </p:nvSpPr>
        <p:spPr>
          <a:xfrm>
            <a:off x="3332775" y="5760002"/>
            <a:ext cx="8669271" cy="954107"/>
          </a:xfrm>
          <a:prstGeom prst="rect">
            <a:avLst/>
          </a:prstGeom>
          <a:noFill/>
        </p:spPr>
        <p:txBody>
          <a:bodyPr wrap="square" rtlCol="0">
            <a:spAutoFit/>
          </a:bodyPr>
          <a:lstStyle/>
          <a:p>
            <a:pPr algn="ctr"/>
            <a:r>
              <a:rPr lang="fr-FR" sz="2800" dirty="0"/>
              <a:t>Les galaxies ne se déplacent pas dans l’univers </a:t>
            </a:r>
          </a:p>
          <a:p>
            <a:pPr algn="ctr"/>
            <a:r>
              <a:rPr lang="fr-FR" sz="2800" dirty="0"/>
              <a:t>mais </a:t>
            </a:r>
            <a:r>
              <a:rPr lang="fr-FR" sz="2800" b="1" dirty="0"/>
              <a:t>sont portées par l’expansion </a:t>
            </a:r>
            <a:r>
              <a:rPr lang="fr-FR" sz="2800" dirty="0"/>
              <a:t>de l’espace-temps </a:t>
            </a:r>
          </a:p>
        </p:txBody>
      </p:sp>
      <p:grpSp>
        <p:nvGrpSpPr>
          <p:cNvPr id="6" name="Groupe 5"/>
          <p:cNvGrpSpPr/>
          <p:nvPr/>
        </p:nvGrpSpPr>
        <p:grpSpPr>
          <a:xfrm>
            <a:off x="2000330" y="1274677"/>
            <a:ext cx="5913026" cy="5886833"/>
            <a:chOff x="3058696" y="1179443"/>
            <a:chExt cx="5916789" cy="5847077"/>
          </a:xfrm>
        </p:grpSpPr>
        <p:cxnSp>
          <p:nvCxnSpPr>
            <p:cNvPr id="1051" name="AutoShape 27"/>
            <p:cNvCxnSpPr>
              <a:cxnSpLocks noChangeShapeType="1"/>
            </p:cNvCxnSpPr>
            <p:nvPr/>
          </p:nvCxnSpPr>
          <p:spPr bwMode="auto">
            <a:xfrm rot="18424673">
              <a:off x="3921784" y="3230063"/>
              <a:ext cx="4837910" cy="2755004"/>
            </a:xfrm>
            <a:prstGeom prst="straightConnector1">
              <a:avLst/>
            </a:prstGeom>
            <a:noFill/>
            <a:ln w="47625">
              <a:solidFill>
                <a:srgbClr val="4D269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8" name="Text Box 28"/>
            <p:cNvSpPr txBox="1">
              <a:spLocks noChangeArrowheads="1"/>
            </p:cNvSpPr>
            <p:nvPr/>
          </p:nvSpPr>
          <p:spPr bwMode="auto">
            <a:xfrm rot="20088509">
              <a:off x="6295632" y="4477878"/>
              <a:ext cx="1596153" cy="6186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3600" b="1" i="0" u="none" strike="noStrike" cap="none" normalizeH="0" baseline="0">
                  <a:ln>
                    <a:noFill/>
                  </a:ln>
                  <a:solidFill>
                    <a:srgbClr val="4D269A"/>
                  </a:solidFill>
                  <a:effectLst/>
                  <a:latin typeface="Times New Roman" panose="02020603050405020304" pitchFamily="18" charset="0"/>
                </a:rPr>
                <a:t>Temps</a:t>
              </a:r>
              <a:endParaRPr kumimoji="0" lang="fr-FR" altLang="fr-FR" sz="1800" b="0" i="0" u="none" strike="noStrike" cap="none" normalizeH="0" baseline="0">
                <a:ln>
                  <a:noFill/>
                </a:ln>
                <a:solidFill>
                  <a:schemeClr val="tx1"/>
                </a:solidFill>
                <a:effectLst/>
                <a:latin typeface="Arial" panose="020B0604020202020204" pitchFamily="34" charset="0"/>
              </a:endParaRPr>
            </a:p>
          </p:txBody>
        </p:sp>
        <p:grpSp>
          <p:nvGrpSpPr>
            <p:cNvPr id="3" name="Groupe 2"/>
            <p:cNvGrpSpPr/>
            <p:nvPr/>
          </p:nvGrpSpPr>
          <p:grpSpPr>
            <a:xfrm>
              <a:off x="3058696" y="4313435"/>
              <a:ext cx="1071391" cy="953383"/>
              <a:chOff x="3058696" y="4313435"/>
              <a:chExt cx="1071391" cy="953383"/>
            </a:xfrm>
          </p:grpSpPr>
          <p:sp>
            <p:nvSpPr>
              <p:cNvPr id="1039" name="Oval 30"/>
              <p:cNvSpPr>
                <a:spLocks noChangeArrowheads="1"/>
              </p:cNvSpPr>
              <p:nvPr/>
            </p:nvSpPr>
            <p:spPr bwMode="auto">
              <a:xfrm>
                <a:off x="3058696" y="4313435"/>
                <a:ext cx="1071391" cy="953383"/>
              </a:xfrm>
              <a:prstGeom prst="ellipse">
                <a:avLst/>
              </a:prstGeom>
              <a:solidFill>
                <a:schemeClr val="tx1"/>
              </a:solidFill>
              <a:ln w="25400" algn="ctr">
                <a:solidFill>
                  <a:srgbClr val="4D269A"/>
                </a:solidFill>
                <a:round/>
                <a:headEnd/>
                <a:tailEnd/>
              </a:ln>
              <a:effectLst/>
              <a:extLst/>
            </p:spPr>
            <p:txBody>
              <a:bodyPr vert="horz" wrap="square" lIns="36576" tIns="36576" rIns="36576" bIns="36576" numCol="1" anchor="t" anchorCtr="0" compatLnSpc="1">
                <a:prstTxWarp prst="textNoShape">
                  <a:avLst/>
                </a:prstTxWarp>
              </a:bodyPr>
              <a:lstStyle/>
              <a:p>
                <a:endParaRPr lang="fr-FR"/>
              </a:p>
            </p:txBody>
          </p:sp>
          <p:sp>
            <p:nvSpPr>
              <p:cNvPr id="1040" name="Oval 31"/>
              <p:cNvSpPr>
                <a:spLocks noChangeArrowheads="1"/>
              </p:cNvSpPr>
              <p:nvPr/>
            </p:nvSpPr>
            <p:spPr bwMode="auto">
              <a:xfrm>
                <a:off x="3551561" y="4562821"/>
                <a:ext cx="142124" cy="111566"/>
              </a:xfrm>
              <a:prstGeom prst="ellipse">
                <a:avLst/>
              </a:prstGeom>
              <a:solidFill>
                <a:srgbClr val="FF0000"/>
              </a:solidFill>
              <a:ln w="25400" algn="ctr">
                <a:solidFill>
                  <a:srgbClr val="FF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fr-FR"/>
              </a:p>
            </p:txBody>
          </p:sp>
          <p:sp>
            <p:nvSpPr>
              <p:cNvPr id="1041" name="Oval 32"/>
              <p:cNvSpPr>
                <a:spLocks noChangeArrowheads="1"/>
              </p:cNvSpPr>
              <p:nvPr/>
            </p:nvSpPr>
            <p:spPr bwMode="auto">
              <a:xfrm>
                <a:off x="3430403" y="4475716"/>
                <a:ext cx="142124" cy="111566"/>
              </a:xfrm>
              <a:prstGeom prst="ellipse">
                <a:avLst/>
              </a:prstGeom>
              <a:solidFill>
                <a:srgbClr val="FF0000"/>
              </a:solidFill>
              <a:ln w="25400" algn="ctr">
                <a:solidFill>
                  <a:srgbClr val="FF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fr-FR"/>
              </a:p>
            </p:txBody>
          </p:sp>
          <p:sp>
            <p:nvSpPr>
              <p:cNvPr id="1042" name="Oval 33"/>
              <p:cNvSpPr>
                <a:spLocks noChangeArrowheads="1"/>
              </p:cNvSpPr>
              <p:nvPr/>
            </p:nvSpPr>
            <p:spPr bwMode="auto">
              <a:xfrm>
                <a:off x="3671819" y="4731439"/>
                <a:ext cx="142124" cy="111566"/>
              </a:xfrm>
              <a:prstGeom prst="ellipse">
                <a:avLst/>
              </a:prstGeom>
              <a:solidFill>
                <a:srgbClr val="FF0000"/>
              </a:solidFill>
              <a:ln w="25400" algn="ctr">
                <a:solidFill>
                  <a:srgbClr val="FF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fr-FR"/>
              </a:p>
            </p:txBody>
          </p:sp>
          <p:sp>
            <p:nvSpPr>
              <p:cNvPr id="1043" name="Oval 34"/>
              <p:cNvSpPr>
                <a:spLocks noChangeArrowheads="1"/>
              </p:cNvSpPr>
              <p:nvPr/>
            </p:nvSpPr>
            <p:spPr bwMode="auto">
              <a:xfrm>
                <a:off x="3452268" y="4675656"/>
                <a:ext cx="142124" cy="111566"/>
              </a:xfrm>
              <a:prstGeom prst="ellipse">
                <a:avLst/>
              </a:prstGeom>
              <a:solidFill>
                <a:srgbClr val="FF0000"/>
              </a:solidFill>
              <a:ln w="25400" algn="ctr">
                <a:solidFill>
                  <a:srgbClr val="FF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fr-FR"/>
              </a:p>
            </p:txBody>
          </p:sp>
          <p:sp>
            <p:nvSpPr>
              <p:cNvPr id="1044" name="Oval 35"/>
              <p:cNvSpPr>
                <a:spLocks noChangeArrowheads="1"/>
              </p:cNvSpPr>
              <p:nvPr/>
            </p:nvSpPr>
            <p:spPr bwMode="auto">
              <a:xfrm>
                <a:off x="3549294" y="4765669"/>
                <a:ext cx="142124" cy="111566"/>
              </a:xfrm>
              <a:prstGeom prst="ellipse">
                <a:avLst/>
              </a:prstGeom>
              <a:solidFill>
                <a:srgbClr val="FF0000"/>
              </a:solidFill>
              <a:ln w="25400" algn="ctr">
                <a:solidFill>
                  <a:srgbClr val="FF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fr-FR"/>
              </a:p>
            </p:txBody>
          </p:sp>
          <p:sp>
            <p:nvSpPr>
              <p:cNvPr id="1045" name="Oval 36"/>
              <p:cNvSpPr>
                <a:spLocks noChangeArrowheads="1"/>
              </p:cNvSpPr>
              <p:nvPr/>
            </p:nvSpPr>
            <p:spPr bwMode="auto">
              <a:xfrm>
                <a:off x="3445434" y="4875968"/>
                <a:ext cx="142124" cy="111566"/>
              </a:xfrm>
              <a:prstGeom prst="ellipse">
                <a:avLst/>
              </a:prstGeom>
              <a:solidFill>
                <a:srgbClr val="FF0000"/>
              </a:solidFill>
              <a:ln w="25400" algn="ctr">
                <a:solidFill>
                  <a:srgbClr val="FF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fr-FR"/>
              </a:p>
            </p:txBody>
          </p:sp>
        </p:grpSp>
        <p:grpSp>
          <p:nvGrpSpPr>
            <p:cNvPr id="4" name="Groupe 3"/>
            <p:cNvGrpSpPr/>
            <p:nvPr/>
          </p:nvGrpSpPr>
          <p:grpSpPr>
            <a:xfrm>
              <a:off x="4391989" y="2814900"/>
              <a:ext cx="1847602" cy="1795199"/>
              <a:chOff x="4391989" y="2814900"/>
              <a:chExt cx="1847602" cy="1795199"/>
            </a:xfrm>
          </p:grpSpPr>
          <p:sp>
            <p:nvSpPr>
              <p:cNvPr id="1032" name="Oval 38"/>
              <p:cNvSpPr>
                <a:spLocks noChangeArrowheads="1"/>
              </p:cNvSpPr>
              <p:nvPr/>
            </p:nvSpPr>
            <p:spPr bwMode="auto">
              <a:xfrm>
                <a:off x="4391989" y="2814900"/>
                <a:ext cx="1847602" cy="1795199"/>
              </a:xfrm>
              <a:prstGeom prst="ellipse">
                <a:avLst/>
              </a:prstGeom>
              <a:solidFill>
                <a:schemeClr val="tx1"/>
              </a:solidFill>
              <a:ln w="25400" algn="ctr">
                <a:solidFill>
                  <a:srgbClr val="4D269A"/>
                </a:solidFill>
                <a:round/>
                <a:headEnd/>
                <a:tailEnd/>
              </a:ln>
              <a:effectLst/>
              <a:extLst/>
            </p:spPr>
            <p:txBody>
              <a:bodyPr vert="horz" wrap="square" lIns="36576" tIns="36576" rIns="36576" bIns="36576" numCol="1" anchor="t" anchorCtr="0" compatLnSpc="1">
                <a:prstTxWarp prst="textNoShape">
                  <a:avLst/>
                </a:prstTxWarp>
              </a:bodyPr>
              <a:lstStyle/>
              <a:p>
                <a:endParaRPr lang="fr-FR"/>
              </a:p>
            </p:txBody>
          </p:sp>
          <p:sp>
            <p:nvSpPr>
              <p:cNvPr id="1033" name="Oval 39"/>
              <p:cNvSpPr>
                <a:spLocks noChangeArrowheads="1"/>
              </p:cNvSpPr>
              <p:nvPr/>
            </p:nvSpPr>
            <p:spPr bwMode="auto">
              <a:xfrm>
                <a:off x="5593193" y="3783495"/>
                <a:ext cx="142124" cy="111566"/>
              </a:xfrm>
              <a:prstGeom prst="ellipse">
                <a:avLst/>
              </a:prstGeom>
              <a:solidFill>
                <a:srgbClr val="FF0000"/>
              </a:solidFill>
              <a:ln w="25400" algn="ctr">
                <a:solidFill>
                  <a:srgbClr val="FF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fr-FR"/>
              </a:p>
            </p:txBody>
          </p:sp>
          <p:sp>
            <p:nvSpPr>
              <p:cNvPr id="1034" name="Oval 40"/>
              <p:cNvSpPr>
                <a:spLocks noChangeArrowheads="1"/>
              </p:cNvSpPr>
              <p:nvPr/>
            </p:nvSpPr>
            <p:spPr bwMode="auto">
              <a:xfrm>
                <a:off x="5414182" y="3839278"/>
                <a:ext cx="142124" cy="111566"/>
              </a:xfrm>
              <a:prstGeom prst="ellipse">
                <a:avLst/>
              </a:prstGeom>
              <a:solidFill>
                <a:srgbClr val="FF0000"/>
              </a:solidFill>
              <a:ln w="25400" algn="ctr">
                <a:solidFill>
                  <a:srgbClr val="FF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fr-FR"/>
              </a:p>
            </p:txBody>
          </p:sp>
          <p:sp>
            <p:nvSpPr>
              <p:cNvPr id="1035" name="Oval 41"/>
              <p:cNvSpPr>
                <a:spLocks noChangeArrowheads="1"/>
              </p:cNvSpPr>
              <p:nvPr/>
            </p:nvSpPr>
            <p:spPr bwMode="auto">
              <a:xfrm>
                <a:off x="5252917" y="3973666"/>
                <a:ext cx="142124" cy="111566"/>
              </a:xfrm>
              <a:prstGeom prst="ellipse">
                <a:avLst/>
              </a:prstGeom>
              <a:solidFill>
                <a:srgbClr val="FF0000"/>
              </a:solidFill>
              <a:ln w="25400" algn="ctr">
                <a:solidFill>
                  <a:srgbClr val="FF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fr-FR"/>
              </a:p>
            </p:txBody>
          </p:sp>
          <p:sp>
            <p:nvSpPr>
              <p:cNvPr id="1036" name="Oval 42"/>
              <p:cNvSpPr>
                <a:spLocks noChangeArrowheads="1"/>
              </p:cNvSpPr>
              <p:nvPr/>
            </p:nvSpPr>
            <p:spPr bwMode="auto">
              <a:xfrm>
                <a:off x="5252917" y="3727712"/>
                <a:ext cx="142124" cy="111566"/>
              </a:xfrm>
              <a:prstGeom prst="ellipse">
                <a:avLst/>
              </a:prstGeom>
              <a:solidFill>
                <a:srgbClr val="FF0000"/>
              </a:solidFill>
              <a:ln w="25400" algn="ctr">
                <a:solidFill>
                  <a:srgbClr val="FF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fr-FR"/>
              </a:p>
            </p:txBody>
          </p:sp>
          <p:sp>
            <p:nvSpPr>
              <p:cNvPr id="1037" name="Oval 43"/>
              <p:cNvSpPr>
                <a:spLocks noChangeArrowheads="1"/>
              </p:cNvSpPr>
              <p:nvPr/>
            </p:nvSpPr>
            <p:spPr bwMode="auto">
              <a:xfrm>
                <a:off x="5369076" y="3524865"/>
                <a:ext cx="142124" cy="111566"/>
              </a:xfrm>
              <a:prstGeom prst="ellipse">
                <a:avLst/>
              </a:prstGeom>
              <a:solidFill>
                <a:srgbClr val="FF0000"/>
              </a:solidFill>
              <a:ln w="25400" algn="ctr">
                <a:solidFill>
                  <a:srgbClr val="FF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fr-FR"/>
              </a:p>
            </p:txBody>
          </p:sp>
          <p:sp>
            <p:nvSpPr>
              <p:cNvPr id="1038" name="Oval 44"/>
              <p:cNvSpPr>
                <a:spLocks noChangeArrowheads="1"/>
              </p:cNvSpPr>
              <p:nvPr/>
            </p:nvSpPr>
            <p:spPr bwMode="auto">
              <a:xfrm>
                <a:off x="5159991" y="3363854"/>
                <a:ext cx="142124" cy="111566"/>
              </a:xfrm>
              <a:prstGeom prst="ellipse">
                <a:avLst/>
              </a:prstGeom>
              <a:solidFill>
                <a:srgbClr val="FF0000"/>
              </a:solidFill>
              <a:ln w="25400" algn="ctr">
                <a:solidFill>
                  <a:srgbClr val="FF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fr-FR"/>
              </a:p>
            </p:txBody>
          </p:sp>
        </p:grpSp>
        <p:grpSp>
          <p:nvGrpSpPr>
            <p:cNvPr id="5" name="Groupe 4"/>
            <p:cNvGrpSpPr/>
            <p:nvPr/>
          </p:nvGrpSpPr>
          <p:grpSpPr>
            <a:xfrm>
              <a:off x="6460997" y="1179443"/>
              <a:ext cx="2514488" cy="2403742"/>
              <a:chOff x="6460997" y="1179443"/>
              <a:chExt cx="2514488" cy="2403742"/>
            </a:xfrm>
          </p:grpSpPr>
          <p:sp>
            <p:nvSpPr>
              <p:cNvPr id="1024" name="Oval 46"/>
              <p:cNvSpPr>
                <a:spLocks noChangeArrowheads="1"/>
              </p:cNvSpPr>
              <p:nvPr/>
            </p:nvSpPr>
            <p:spPr bwMode="auto">
              <a:xfrm>
                <a:off x="6460997" y="1179443"/>
                <a:ext cx="2514488" cy="2403742"/>
              </a:xfrm>
              <a:prstGeom prst="ellipse">
                <a:avLst/>
              </a:prstGeom>
              <a:solidFill>
                <a:schemeClr val="tx1"/>
              </a:solidFill>
              <a:ln w="25400" algn="ctr">
                <a:solidFill>
                  <a:srgbClr val="4D269A"/>
                </a:solidFill>
                <a:round/>
                <a:headEnd/>
                <a:tailEnd/>
              </a:ln>
              <a:effectLst/>
              <a:extLst/>
            </p:spPr>
            <p:txBody>
              <a:bodyPr vert="horz" wrap="square" lIns="36576" tIns="36576" rIns="36576" bIns="36576" numCol="1" anchor="t" anchorCtr="0" compatLnSpc="1">
                <a:prstTxWarp prst="textNoShape">
                  <a:avLst/>
                </a:prstTxWarp>
              </a:bodyPr>
              <a:lstStyle/>
              <a:p>
                <a:endParaRPr lang="fr-FR"/>
              </a:p>
            </p:txBody>
          </p:sp>
          <p:sp>
            <p:nvSpPr>
              <p:cNvPr id="1025" name="Oval 47"/>
              <p:cNvSpPr>
                <a:spLocks noChangeArrowheads="1"/>
              </p:cNvSpPr>
              <p:nvPr/>
            </p:nvSpPr>
            <p:spPr bwMode="auto">
              <a:xfrm>
                <a:off x="7815275" y="2880827"/>
                <a:ext cx="142124" cy="111566"/>
              </a:xfrm>
              <a:prstGeom prst="ellipse">
                <a:avLst/>
              </a:prstGeom>
              <a:solidFill>
                <a:srgbClr val="FF0000"/>
              </a:solidFill>
              <a:ln w="25400" algn="ctr">
                <a:solidFill>
                  <a:srgbClr val="FF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fr-FR"/>
              </a:p>
            </p:txBody>
          </p:sp>
          <p:sp>
            <p:nvSpPr>
              <p:cNvPr id="1026" name="Oval 48"/>
              <p:cNvSpPr>
                <a:spLocks noChangeArrowheads="1"/>
              </p:cNvSpPr>
              <p:nvPr/>
            </p:nvSpPr>
            <p:spPr bwMode="auto">
              <a:xfrm>
                <a:off x="7335609" y="1658669"/>
                <a:ext cx="142124" cy="111566"/>
              </a:xfrm>
              <a:prstGeom prst="ellipse">
                <a:avLst/>
              </a:prstGeom>
              <a:solidFill>
                <a:srgbClr val="FF0000"/>
              </a:solidFill>
              <a:ln w="25400" algn="ctr">
                <a:solidFill>
                  <a:srgbClr val="FF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fr-FR"/>
              </a:p>
            </p:txBody>
          </p:sp>
          <p:sp>
            <p:nvSpPr>
              <p:cNvPr id="1027" name="Oval 49"/>
              <p:cNvSpPr>
                <a:spLocks noChangeArrowheads="1"/>
              </p:cNvSpPr>
              <p:nvPr/>
            </p:nvSpPr>
            <p:spPr bwMode="auto">
              <a:xfrm>
                <a:off x="7815275" y="1881802"/>
                <a:ext cx="142124" cy="111566"/>
              </a:xfrm>
              <a:prstGeom prst="ellipse">
                <a:avLst/>
              </a:prstGeom>
              <a:solidFill>
                <a:srgbClr val="FF0000"/>
              </a:solidFill>
              <a:ln w="25400" algn="ctr">
                <a:solidFill>
                  <a:srgbClr val="FF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fr-FR"/>
              </a:p>
            </p:txBody>
          </p:sp>
          <p:sp>
            <p:nvSpPr>
              <p:cNvPr id="1028" name="Oval 50"/>
              <p:cNvSpPr>
                <a:spLocks noChangeArrowheads="1"/>
              </p:cNvSpPr>
              <p:nvPr/>
            </p:nvSpPr>
            <p:spPr bwMode="auto">
              <a:xfrm>
                <a:off x="7649921" y="2264677"/>
                <a:ext cx="142124" cy="111566"/>
              </a:xfrm>
              <a:prstGeom prst="ellipse">
                <a:avLst/>
              </a:prstGeom>
              <a:solidFill>
                <a:srgbClr val="FF0000"/>
              </a:solidFill>
              <a:ln w="25400" algn="ctr">
                <a:solidFill>
                  <a:srgbClr val="FF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fr-FR"/>
              </a:p>
            </p:txBody>
          </p:sp>
          <p:sp>
            <p:nvSpPr>
              <p:cNvPr id="1029" name="Oval 51"/>
              <p:cNvSpPr>
                <a:spLocks noChangeArrowheads="1"/>
              </p:cNvSpPr>
              <p:nvPr/>
            </p:nvSpPr>
            <p:spPr bwMode="auto">
              <a:xfrm>
                <a:off x="8054426" y="2464988"/>
                <a:ext cx="142124" cy="111566"/>
              </a:xfrm>
              <a:prstGeom prst="ellipse">
                <a:avLst/>
              </a:prstGeom>
              <a:solidFill>
                <a:srgbClr val="FF0000"/>
              </a:solidFill>
              <a:ln w="25400" algn="ctr">
                <a:solidFill>
                  <a:srgbClr val="FF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fr-FR"/>
              </a:p>
            </p:txBody>
          </p:sp>
          <p:sp>
            <p:nvSpPr>
              <p:cNvPr id="1031" name="Oval 52"/>
              <p:cNvSpPr>
                <a:spLocks noChangeArrowheads="1"/>
              </p:cNvSpPr>
              <p:nvPr/>
            </p:nvSpPr>
            <p:spPr bwMode="auto">
              <a:xfrm>
                <a:off x="8499927" y="2284961"/>
                <a:ext cx="142124" cy="111566"/>
              </a:xfrm>
              <a:prstGeom prst="ellipse">
                <a:avLst/>
              </a:prstGeom>
              <a:solidFill>
                <a:srgbClr val="FF0000"/>
              </a:solidFill>
              <a:ln w="25400" algn="ctr">
                <a:solidFill>
                  <a:srgbClr val="FF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fr-FR"/>
              </a:p>
            </p:txBody>
          </p:sp>
        </p:grpSp>
      </p:grpSp>
      <p:sp>
        <p:nvSpPr>
          <p:cNvPr id="7" name="ZoneTexte 6"/>
          <p:cNvSpPr txBox="1"/>
          <p:nvPr/>
        </p:nvSpPr>
        <p:spPr>
          <a:xfrm>
            <a:off x="857121" y="4963149"/>
            <a:ext cx="1043284" cy="1446550"/>
          </a:xfrm>
          <a:prstGeom prst="rect">
            <a:avLst/>
          </a:prstGeom>
          <a:noFill/>
        </p:spPr>
        <p:txBody>
          <a:bodyPr wrap="square" rtlCol="0">
            <a:spAutoFit/>
          </a:bodyPr>
          <a:lstStyle/>
          <a:p>
            <a:r>
              <a:rPr lang="fr-FR" sz="8800" b="1" dirty="0"/>
              <a:t>?</a:t>
            </a:r>
          </a:p>
        </p:txBody>
      </p:sp>
    </p:spTree>
    <p:extLst>
      <p:ext uri="{BB962C8B-B14F-4D97-AF65-F5344CB8AC3E}">
        <p14:creationId xmlns:p14="http://schemas.microsoft.com/office/powerpoint/2010/main" val="3948244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a:t>Loi de HUBBLE </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488141"/>
            <a:ext cx="6413649" cy="4838700"/>
          </a:xfrm>
          <a:prstGeom prst="rect">
            <a:avLst/>
          </a:prstGeom>
        </p:spPr>
      </p:pic>
      <p:sp>
        <p:nvSpPr>
          <p:cNvPr id="3" name="ZoneTexte 2"/>
          <p:cNvSpPr txBox="1"/>
          <p:nvPr/>
        </p:nvSpPr>
        <p:spPr>
          <a:xfrm>
            <a:off x="7593496" y="1690688"/>
            <a:ext cx="3167269" cy="3385542"/>
          </a:xfrm>
          <a:prstGeom prst="rect">
            <a:avLst/>
          </a:prstGeom>
          <a:noFill/>
        </p:spPr>
        <p:txBody>
          <a:bodyPr wrap="square" rtlCol="0">
            <a:spAutoFit/>
          </a:bodyPr>
          <a:lstStyle/>
          <a:p>
            <a:r>
              <a:rPr lang="fr-FR" sz="2800" dirty="0"/>
              <a:t>Plus les galaxies sont loin dans l’espace-temps, </a:t>
            </a:r>
          </a:p>
          <a:p>
            <a:r>
              <a:rPr lang="fr-FR" sz="2800" dirty="0"/>
              <a:t>plus elles s’éloignent vite !</a:t>
            </a:r>
          </a:p>
          <a:p>
            <a:endParaRPr lang="fr-FR" sz="2800" dirty="0"/>
          </a:p>
          <a:p>
            <a:r>
              <a:rPr lang="fr-FR" sz="2800" dirty="0"/>
              <a:t>V = H</a:t>
            </a:r>
            <a:r>
              <a:rPr lang="fr-FR" sz="2800" baseline="-25000" dirty="0"/>
              <a:t>0</a:t>
            </a:r>
            <a:r>
              <a:rPr lang="fr-FR" sz="2800" dirty="0"/>
              <a:t>d</a:t>
            </a:r>
          </a:p>
          <a:p>
            <a:r>
              <a:rPr lang="fr-FR" dirty="0"/>
              <a:t>H</a:t>
            </a:r>
            <a:r>
              <a:rPr lang="fr-FR" baseline="-25000" dirty="0"/>
              <a:t>0 </a:t>
            </a:r>
            <a:r>
              <a:rPr lang="fr-FR" dirty="0"/>
              <a:t>varie avec le temps ! </a:t>
            </a:r>
          </a:p>
        </p:txBody>
      </p:sp>
    </p:spTree>
    <p:extLst>
      <p:ext uri="{BB962C8B-B14F-4D97-AF65-F5344CB8AC3E}">
        <p14:creationId xmlns:p14="http://schemas.microsoft.com/office/powerpoint/2010/main" val="29474805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199" y="0"/>
            <a:ext cx="10515600" cy="1325563"/>
          </a:xfrm>
        </p:spPr>
        <p:txBody>
          <a:bodyPr/>
          <a:lstStyle/>
          <a:p>
            <a:pPr algn="ctr"/>
            <a:r>
              <a:rPr lang="fr-FR" b="1" dirty="0">
                <a:latin typeface="+mn-lt"/>
              </a:rPr>
              <a:t>Evolution de la notion du  BIG BANG</a:t>
            </a:r>
          </a:p>
        </p:txBody>
      </p:sp>
      <p:sp>
        <p:nvSpPr>
          <p:cNvPr id="3" name="ZoneTexte 2"/>
          <p:cNvSpPr txBox="1"/>
          <p:nvPr/>
        </p:nvSpPr>
        <p:spPr>
          <a:xfrm>
            <a:off x="366090" y="1703941"/>
            <a:ext cx="11459817" cy="5324535"/>
          </a:xfrm>
          <a:prstGeom prst="rect">
            <a:avLst/>
          </a:prstGeom>
          <a:noFill/>
        </p:spPr>
        <p:txBody>
          <a:bodyPr wrap="square" rtlCol="0">
            <a:spAutoFit/>
          </a:bodyPr>
          <a:lstStyle/>
          <a:p>
            <a:r>
              <a:rPr lang="fr-FR" sz="2400" b="1" dirty="0"/>
              <a:t>Georges LEMAITRE </a:t>
            </a:r>
            <a:r>
              <a:rPr lang="fr-FR" sz="2400" dirty="0"/>
              <a:t>développe sa théorie de l’atome primitif : </a:t>
            </a:r>
          </a:p>
          <a:p>
            <a:r>
              <a:rPr lang="fr-FR" sz="2400" dirty="0"/>
              <a:t>Un atome qui se serait désintégré en de multiples atomes de poids atomiques différents à partir desquels il imagine la formation des étoiles…..et le commencement de l’Univers !</a:t>
            </a:r>
          </a:p>
          <a:p>
            <a:endParaRPr lang="fr-FR" sz="2400" dirty="0"/>
          </a:p>
          <a:p>
            <a:pPr algn="ctr"/>
            <a:r>
              <a:rPr lang="fr-FR" sz="2400" b="1" dirty="0"/>
              <a:t>le commencement de l’univers, </a:t>
            </a:r>
            <a:r>
              <a:rPr lang="fr-FR" sz="2400" b="1" u="sng" dirty="0"/>
              <a:t>qui est indépendant de sa création</a:t>
            </a:r>
            <a:r>
              <a:rPr lang="fr-FR" sz="2400" b="1" dirty="0"/>
              <a:t> </a:t>
            </a:r>
          </a:p>
          <a:p>
            <a:endParaRPr lang="fr-FR" sz="2400" dirty="0"/>
          </a:p>
          <a:p>
            <a:r>
              <a:rPr lang="fr-FR" sz="2400" dirty="0"/>
              <a:t>Selon lui, les rayons cosmiques seraient constitués de ces produits de désintégration, en quelque sorte, les lueurs de ce feu d’artifice primitif.</a:t>
            </a:r>
          </a:p>
          <a:p>
            <a:endParaRPr lang="fr-FR" sz="2400" dirty="0"/>
          </a:p>
          <a:p>
            <a:r>
              <a:rPr lang="fr-FR" sz="2400" b="1" dirty="0"/>
              <a:t>George GAMOW </a:t>
            </a:r>
            <a:r>
              <a:rPr lang="fr-FR" dirty="0"/>
              <a:t>(1904-1968), </a:t>
            </a:r>
            <a:r>
              <a:rPr lang="fr-FR" sz="2400" dirty="0"/>
              <a:t>élève de FRIEDMANN, publie en 1948 un article sur la formation des éléments au cours des premières phases de l’expansion de l’univers : un « brouillard », une soupe dense de neutrons et de protons : phase de nucléosynthèse primordiale.</a:t>
            </a:r>
          </a:p>
          <a:p>
            <a:endParaRPr lang="fr-FR" sz="2800" dirty="0"/>
          </a:p>
        </p:txBody>
      </p:sp>
    </p:spTree>
    <p:extLst>
      <p:ext uri="{BB962C8B-B14F-4D97-AF65-F5344CB8AC3E}">
        <p14:creationId xmlns:p14="http://schemas.microsoft.com/office/powerpoint/2010/main" val="8470653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728870" y="781878"/>
            <a:ext cx="10641496" cy="954107"/>
          </a:xfrm>
          <a:prstGeom prst="rect">
            <a:avLst/>
          </a:prstGeom>
          <a:noFill/>
          <a:ln w="12700">
            <a:solidFill>
              <a:schemeClr val="tx1"/>
            </a:solidFill>
          </a:ln>
        </p:spPr>
        <p:txBody>
          <a:bodyPr wrap="square" rtlCol="0">
            <a:spAutoFit/>
          </a:bodyPr>
          <a:lstStyle/>
          <a:p>
            <a:pPr algn="ctr"/>
            <a:r>
              <a:rPr lang="fr-FR" sz="2800" dirty="0"/>
              <a:t>Tous les résultats expérimentaux des observations de l’univers ont montré qu’il était constitué des </a:t>
            </a:r>
            <a:r>
              <a:rPr lang="fr-FR" sz="2800" b="1" dirty="0"/>
              <a:t>mêmes atomes </a:t>
            </a:r>
            <a:r>
              <a:rPr lang="fr-FR" sz="2800" dirty="0"/>
              <a:t>que la Terre</a:t>
            </a:r>
            <a:r>
              <a:rPr lang="fr-FR" sz="2400" dirty="0"/>
              <a:t>.</a:t>
            </a:r>
          </a:p>
        </p:txBody>
      </p:sp>
      <p:pic>
        <p:nvPicPr>
          <p:cNvPr id="4" name="Picture 2" descr="C:\Users\domin_000\Documents\PUPenVOL\Le Boson de Higgs\tableau-classification-periodique-element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0682" y="2653560"/>
            <a:ext cx="7095548" cy="33496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domin_000\Documents\PUPenVOL\Le Boson de Higgs\TableauParticules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9598" y="2653560"/>
            <a:ext cx="4280687" cy="3231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32104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
          <p:cNvGrpSpPr/>
          <p:nvPr/>
        </p:nvGrpSpPr>
        <p:grpSpPr>
          <a:xfrm>
            <a:off x="1128025" y="272923"/>
            <a:ext cx="10344647" cy="6585077"/>
            <a:chOff x="1891275" y="676408"/>
            <a:chExt cx="9892893" cy="6067695"/>
          </a:xfrm>
        </p:grpSpPr>
        <p:pic>
          <p:nvPicPr>
            <p:cNvPr id="4" name="Picture 2" descr="C:\Users\domin_000\Documents\PUPenVOL\Le Boson de Higgs\histoire de l'univer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1275" y="676408"/>
              <a:ext cx="8714250" cy="540511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933700" y="6337300"/>
              <a:ext cx="7302500" cy="4571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Connecteur droit 5"/>
            <p:cNvCxnSpPr>
              <a:stCxn id="5" idx="1"/>
            </p:cNvCxnSpPr>
            <p:nvPr/>
          </p:nvCxnSpPr>
          <p:spPr>
            <a:xfrm flipV="1">
              <a:off x="2933700" y="3226569"/>
              <a:ext cx="0" cy="313359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 name="Connecteur droit 6"/>
            <p:cNvCxnSpPr/>
            <p:nvPr/>
          </p:nvCxnSpPr>
          <p:spPr>
            <a:xfrm flipV="1">
              <a:off x="3594100" y="3226569"/>
              <a:ext cx="0" cy="313359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flipV="1">
              <a:off x="4000500" y="3213869"/>
              <a:ext cx="0" cy="314629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flipV="1">
              <a:off x="5245100" y="3221820"/>
              <a:ext cx="0" cy="313833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flipV="1">
              <a:off x="7797800" y="3226569"/>
              <a:ext cx="0" cy="313359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flipV="1">
              <a:off x="9956800" y="3225022"/>
              <a:ext cx="0" cy="313513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0976334" y="6337300"/>
              <a:ext cx="333844" cy="4571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10573439" y="6337300"/>
              <a:ext cx="333844" cy="4571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p:cNvSpPr txBox="1"/>
            <p:nvPr/>
          </p:nvSpPr>
          <p:spPr>
            <a:xfrm>
              <a:off x="2743199" y="6405549"/>
              <a:ext cx="9040969" cy="338554"/>
            </a:xfrm>
            <a:prstGeom prst="rect">
              <a:avLst/>
            </a:prstGeom>
            <a:noFill/>
          </p:spPr>
          <p:txBody>
            <a:bodyPr wrap="square" rtlCol="0">
              <a:spAutoFit/>
            </a:bodyPr>
            <a:lstStyle/>
            <a:p>
              <a:r>
                <a:rPr lang="fr-FR" sz="1600" dirty="0"/>
                <a:t>  0       10</a:t>
              </a:r>
              <a:r>
                <a:rPr lang="fr-FR" sz="1600" baseline="30000" dirty="0"/>
                <a:t>-44</a:t>
              </a:r>
              <a:r>
                <a:rPr lang="fr-FR" sz="1600" dirty="0"/>
                <a:t>s  10</a:t>
              </a:r>
              <a:r>
                <a:rPr lang="fr-FR" sz="1600" baseline="30000" dirty="0"/>
                <a:t>-37</a:t>
              </a:r>
              <a:r>
                <a:rPr lang="fr-FR" sz="1600" dirty="0"/>
                <a:t>s            10</a:t>
              </a:r>
              <a:r>
                <a:rPr lang="fr-FR" sz="1600" baseline="30000" dirty="0"/>
                <a:t>-10</a:t>
              </a:r>
              <a:r>
                <a:rPr lang="fr-FR" sz="1600" dirty="0"/>
                <a:t>s                                           380 000 ans                      13,8 Milliards années</a:t>
              </a:r>
            </a:p>
          </p:txBody>
        </p:sp>
      </p:grpSp>
    </p:spTree>
    <p:extLst>
      <p:ext uri="{BB962C8B-B14F-4D97-AF65-F5344CB8AC3E}">
        <p14:creationId xmlns:p14="http://schemas.microsoft.com/office/powerpoint/2010/main" val="37975929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85192" y="338621"/>
            <a:ext cx="10515600" cy="1325563"/>
          </a:xfrm>
        </p:spPr>
        <p:txBody>
          <a:bodyPr/>
          <a:lstStyle/>
          <a:p>
            <a:pPr algn="ctr"/>
            <a:r>
              <a:rPr lang="fr-FR" b="1" dirty="0"/>
              <a:t>Le fond diffus cosmologique</a:t>
            </a:r>
            <a:br>
              <a:rPr lang="fr-FR" b="1" dirty="0"/>
            </a:br>
            <a:r>
              <a:rPr lang="fr-FR" b="1" dirty="0"/>
              <a:t>ou rayonnement fossile</a:t>
            </a:r>
          </a:p>
        </p:txBody>
      </p:sp>
      <p:sp>
        <p:nvSpPr>
          <p:cNvPr id="3" name="ZoneTexte 2"/>
          <p:cNvSpPr txBox="1"/>
          <p:nvPr/>
        </p:nvSpPr>
        <p:spPr>
          <a:xfrm>
            <a:off x="533179" y="1859201"/>
            <a:ext cx="11410121" cy="4708981"/>
          </a:xfrm>
          <a:prstGeom prst="rect">
            <a:avLst/>
          </a:prstGeom>
          <a:noFill/>
        </p:spPr>
        <p:txBody>
          <a:bodyPr wrap="square" rtlCol="0">
            <a:spAutoFit/>
          </a:bodyPr>
          <a:lstStyle/>
          <a:p>
            <a:r>
              <a:rPr lang="fr-FR" sz="2400" dirty="0"/>
              <a:t>Dans l'Univers primordial très dense, la lumière ne pouvait pas se propager librement : l'Univers était opaque, comme une sorte d'épais « brouillard ». </a:t>
            </a:r>
          </a:p>
          <a:p>
            <a:r>
              <a:rPr lang="fr-FR" sz="2400" dirty="0"/>
              <a:t>Le moment où les photons, caractéristiques de la lumière, ont pu se libérer du « brouillard » s'est produit environ 380 000 ans après le Big-Bang. </a:t>
            </a:r>
          </a:p>
          <a:p>
            <a:r>
              <a:rPr lang="fr-FR" sz="2400" dirty="0"/>
              <a:t>Le rayonnement qui baignait l'Univers à ce moment-là est appelé fond diffus cosmologique, ou </a:t>
            </a:r>
            <a:r>
              <a:rPr lang="fr-FR" sz="2400" b="1" dirty="0"/>
              <a:t>rayonnement fossile</a:t>
            </a:r>
            <a:r>
              <a:rPr lang="fr-FR" sz="2400" dirty="0"/>
              <a:t>.</a:t>
            </a:r>
          </a:p>
          <a:p>
            <a:r>
              <a:rPr lang="fr-FR" sz="2400" b="1" dirty="0">
                <a:solidFill>
                  <a:srgbClr val="C00000"/>
                </a:solidFill>
              </a:rPr>
              <a:t>A cette époque, la température était de l’ordre de 3 000 ° Kelvin.</a:t>
            </a:r>
          </a:p>
          <a:p>
            <a:r>
              <a:rPr lang="fr-FR" sz="2400" b="1" dirty="0">
                <a:solidFill>
                  <a:srgbClr val="C00000"/>
                </a:solidFill>
              </a:rPr>
              <a:t>Aujourd’hui, elle n’est plus que de 2,7 ° Kelvin.</a:t>
            </a:r>
          </a:p>
          <a:p>
            <a:r>
              <a:rPr lang="fr-FR" dirty="0"/>
              <a:t>-273° C = 0° Kelvin</a:t>
            </a:r>
          </a:p>
          <a:p>
            <a:endParaRPr lang="fr-FR" dirty="0"/>
          </a:p>
          <a:p>
            <a:r>
              <a:rPr lang="fr-FR" sz="2400" dirty="0"/>
              <a:t>Première vérification expérimentale en 1965 par </a:t>
            </a:r>
            <a:r>
              <a:rPr lang="fr-FR" sz="2400" b="1" dirty="0"/>
              <a:t>Arno PENZIAS </a:t>
            </a:r>
            <a:r>
              <a:rPr lang="fr-FR" sz="2400" dirty="0"/>
              <a:t>et </a:t>
            </a:r>
            <a:r>
              <a:rPr lang="fr-FR" sz="2400" b="1" dirty="0"/>
              <a:t>Robert WILSON</a:t>
            </a:r>
            <a:r>
              <a:rPr lang="fr-FR" sz="2400" dirty="0"/>
              <a:t> grâce à une antenne terrestre.</a:t>
            </a:r>
          </a:p>
          <a:p>
            <a:r>
              <a:rPr lang="fr-FR" sz="2400" dirty="0"/>
              <a:t>Vérification confirmée par les satellites COBE, WMAP et PLANCK.</a:t>
            </a:r>
          </a:p>
        </p:txBody>
      </p:sp>
    </p:spTree>
    <p:extLst>
      <p:ext uri="{BB962C8B-B14F-4D97-AF65-F5344CB8AC3E}">
        <p14:creationId xmlns:p14="http://schemas.microsoft.com/office/powerpoint/2010/main" val="13756870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306" y="357809"/>
            <a:ext cx="10812836" cy="6007131"/>
          </a:xfrm>
          <a:prstGeom prst="rect">
            <a:avLst/>
          </a:prstGeom>
        </p:spPr>
      </p:pic>
      <p:sp>
        <p:nvSpPr>
          <p:cNvPr id="4" name="ZoneTexte 3"/>
          <p:cNvSpPr txBox="1"/>
          <p:nvPr/>
        </p:nvSpPr>
        <p:spPr>
          <a:xfrm>
            <a:off x="2535936" y="6364940"/>
            <a:ext cx="7900416" cy="377236"/>
          </a:xfrm>
          <a:prstGeom prst="rect">
            <a:avLst/>
          </a:prstGeom>
          <a:noFill/>
        </p:spPr>
        <p:txBody>
          <a:bodyPr wrap="square" rtlCol="0">
            <a:spAutoFit/>
          </a:bodyPr>
          <a:lstStyle/>
          <a:p>
            <a:r>
              <a:rPr lang="fr-FR" dirty="0"/>
              <a:t>1989			           2001			       2009</a:t>
            </a:r>
          </a:p>
        </p:txBody>
      </p:sp>
    </p:spTree>
    <p:extLst>
      <p:ext uri="{BB962C8B-B14F-4D97-AF65-F5344CB8AC3E}">
        <p14:creationId xmlns:p14="http://schemas.microsoft.com/office/powerpoint/2010/main" val="17762093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811" y="1241611"/>
            <a:ext cx="10865223" cy="5432612"/>
          </a:xfrm>
          <a:prstGeom prst="rect">
            <a:avLst/>
          </a:prstGeom>
        </p:spPr>
      </p:pic>
      <p:sp>
        <p:nvSpPr>
          <p:cNvPr id="3" name="ZoneTexte 2"/>
          <p:cNvSpPr txBox="1"/>
          <p:nvPr/>
        </p:nvSpPr>
        <p:spPr>
          <a:xfrm>
            <a:off x="755374" y="265043"/>
            <a:ext cx="10665660" cy="892552"/>
          </a:xfrm>
          <a:prstGeom prst="rect">
            <a:avLst/>
          </a:prstGeom>
          <a:noFill/>
        </p:spPr>
        <p:txBody>
          <a:bodyPr wrap="square" rtlCol="0">
            <a:spAutoFit/>
          </a:bodyPr>
          <a:lstStyle/>
          <a:p>
            <a:pPr algn="ctr"/>
            <a:r>
              <a:rPr lang="fr-FR" sz="2800" b="1" dirty="0">
                <a:latin typeface="+mj-lt"/>
              </a:rPr>
              <a:t>Fond Diffus Cosmologique   380 000 ans après le </a:t>
            </a:r>
            <a:r>
              <a:rPr lang="fr-FR" sz="2800" b="1" dirty="0" err="1">
                <a:latin typeface="+mj-lt"/>
              </a:rPr>
              <a:t>Big</a:t>
            </a:r>
            <a:r>
              <a:rPr lang="fr-FR" sz="2800" b="1" dirty="0">
                <a:latin typeface="+mj-lt"/>
              </a:rPr>
              <a:t> Bang</a:t>
            </a:r>
          </a:p>
          <a:p>
            <a:pPr algn="ctr"/>
            <a:r>
              <a:rPr lang="fr-FR" sz="2400" dirty="0">
                <a:latin typeface="+mj-lt"/>
              </a:rPr>
              <a:t>Résultat du satellite PLANCK</a:t>
            </a:r>
          </a:p>
        </p:txBody>
      </p:sp>
    </p:spTree>
    <p:extLst>
      <p:ext uri="{BB962C8B-B14F-4D97-AF65-F5344CB8AC3E}">
        <p14:creationId xmlns:p14="http://schemas.microsoft.com/office/powerpoint/2010/main" val="33061860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domin_000\Documents\Dossier de prépa du boson de Higgs\image CMS du boson de Higg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4660" y="2511770"/>
            <a:ext cx="6917635" cy="3924247"/>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755374" y="265043"/>
            <a:ext cx="10665660" cy="523220"/>
          </a:xfrm>
          <a:prstGeom prst="rect">
            <a:avLst/>
          </a:prstGeom>
          <a:noFill/>
        </p:spPr>
        <p:txBody>
          <a:bodyPr wrap="square" rtlCol="0">
            <a:spAutoFit/>
          </a:bodyPr>
          <a:lstStyle/>
          <a:p>
            <a:pPr algn="ctr"/>
            <a:r>
              <a:rPr lang="fr-FR" sz="2800" b="1" dirty="0">
                <a:latin typeface="+mj-lt"/>
              </a:rPr>
              <a:t>10</a:t>
            </a:r>
            <a:r>
              <a:rPr lang="fr-FR" sz="2800" b="1" baseline="30000" dirty="0">
                <a:latin typeface="+mj-lt"/>
              </a:rPr>
              <a:t>-10</a:t>
            </a:r>
            <a:r>
              <a:rPr lang="fr-FR" sz="2800" b="1" dirty="0">
                <a:latin typeface="+mj-lt"/>
              </a:rPr>
              <a:t> seconde après le </a:t>
            </a:r>
            <a:r>
              <a:rPr lang="fr-FR" sz="2800" b="1" dirty="0" err="1">
                <a:latin typeface="+mj-lt"/>
              </a:rPr>
              <a:t>Big</a:t>
            </a:r>
            <a:r>
              <a:rPr lang="fr-FR" sz="2800" b="1" dirty="0">
                <a:latin typeface="+mj-lt"/>
              </a:rPr>
              <a:t> Bang</a:t>
            </a:r>
          </a:p>
        </p:txBody>
      </p:sp>
      <p:sp>
        <p:nvSpPr>
          <p:cNvPr id="4" name="ZoneTexte 3"/>
          <p:cNvSpPr txBox="1"/>
          <p:nvPr/>
        </p:nvSpPr>
        <p:spPr>
          <a:xfrm>
            <a:off x="1351720" y="1271252"/>
            <a:ext cx="9674087" cy="1107996"/>
          </a:xfrm>
          <a:prstGeom prst="rect">
            <a:avLst/>
          </a:prstGeom>
          <a:noFill/>
        </p:spPr>
        <p:txBody>
          <a:bodyPr wrap="square" rtlCol="0">
            <a:spAutoFit/>
          </a:bodyPr>
          <a:lstStyle/>
          <a:p>
            <a:r>
              <a:rPr lang="fr-FR" sz="2400" dirty="0"/>
              <a:t>La découverte du Boson de HIGGS, grâce au LHC, a permis de comprendre ce qui s’est passé à 10</a:t>
            </a:r>
            <a:r>
              <a:rPr lang="fr-FR" sz="2400" baseline="30000" dirty="0"/>
              <a:t>-10 </a:t>
            </a:r>
            <a:r>
              <a:rPr lang="fr-FR" sz="2400" dirty="0"/>
              <a:t>s après le </a:t>
            </a:r>
            <a:r>
              <a:rPr lang="fr-FR" sz="2400" dirty="0" err="1"/>
              <a:t>Big</a:t>
            </a:r>
            <a:r>
              <a:rPr lang="fr-FR" sz="2400" dirty="0"/>
              <a:t> Bang </a:t>
            </a:r>
            <a:r>
              <a:rPr lang="fr-FR" sz="2000" dirty="0"/>
              <a:t>(brisure de symétrie électrofaible).</a:t>
            </a:r>
          </a:p>
          <a:p>
            <a:endParaRPr lang="fr-FR" dirty="0"/>
          </a:p>
        </p:txBody>
      </p:sp>
    </p:spTree>
    <p:extLst>
      <p:ext uri="{BB962C8B-B14F-4D97-AF65-F5344CB8AC3E}">
        <p14:creationId xmlns:p14="http://schemas.microsoft.com/office/powerpoint/2010/main" val="1458410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47252"/>
            <a:ext cx="10515600" cy="1325563"/>
          </a:xfrm>
        </p:spPr>
        <p:txBody>
          <a:bodyPr>
            <a:normAutofit/>
          </a:bodyPr>
          <a:lstStyle/>
          <a:p>
            <a:pPr algn="ctr"/>
            <a:r>
              <a:rPr lang="fr-FR" sz="4800" b="1" dirty="0">
                <a:latin typeface="+mn-lt"/>
              </a:rPr>
              <a:t>Quelques ordres de grandeur </a:t>
            </a:r>
          </a:p>
        </p:txBody>
      </p:sp>
      <p:sp>
        <p:nvSpPr>
          <p:cNvPr id="3" name="Espace réservé du contenu 2"/>
          <p:cNvSpPr>
            <a:spLocks noGrp="1"/>
          </p:cNvSpPr>
          <p:nvPr>
            <p:ph idx="1"/>
          </p:nvPr>
        </p:nvSpPr>
        <p:spPr>
          <a:xfrm>
            <a:off x="547409" y="3544320"/>
            <a:ext cx="6382869" cy="3156100"/>
          </a:xfrm>
        </p:spPr>
        <p:txBody>
          <a:bodyPr>
            <a:normAutofit/>
          </a:bodyPr>
          <a:lstStyle/>
          <a:p>
            <a:pPr>
              <a:buFontTx/>
              <a:buChar char="-"/>
            </a:pPr>
            <a:r>
              <a:rPr lang="fr-FR" sz="2400" dirty="0"/>
              <a:t>Notre galaxie, la Voie Lactée,  contient plus de 200 milliards d’étoiles. </a:t>
            </a:r>
          </a:p>
          <a:p>
            <a:pPr>
              <a:buFontTx/>
              <a:buChar char="-"/>
            </a:pPr>
            <a:r>
              <a:rPr lang="fr-FR" sz="2400" dirty="0"/>
              <a:t>Il y a plusieurs centaines de milliards d’étoiles par galaxie</a:t>
            </a:r>
          </a:p>
          <a:p>
            <a:pPr>
              <a:buFontTx/>
              <a:buChar char="-"/>
            </a:pPr>
            <a:r>
              <a:rPr lang="fr-FR" sz="2400" dirty="0"/>
              <a:t>Il y a plusieurs centaines de milliards de galaxies</a:t>
            </a:r>
          </a:p>
          <a:p>
            <a:pPr>
              <a:buFontTx/>
              <a:buChar char="-"/>
            </a:pPr>
            <a:r>
              <a:rPr lang="fr-FR" sz="2400" dirty="0"/>
              <a:t>On estime le nombre d’étoiles dans notre univers observable à 10</a:t>
            </a:r>
            <a:r>
              <a:rPr lang="fr-FR" sz="2400" baseline="30000" dirty="0"/>
              <a:t>23</a:t>
            </a:r>
            <a:r>
              <a:rPr lang="fr-FR" sz="2400" dirty="0"/>
              <a:t> , c’est-à-dire autant que de grains de sable sur la terre.</a:t>
            </a:r>
          </a:p>
          <a:p>
            <a:pPr lvl="3"/>
            <a:endParaRPr lang="fr-FR" dirty="0"/>
          </a:p>
          <a:p>
            <a:endParaRPr lang="fr-FR"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409" y="1804475"/>
            <a:ext cx="761440" cy="780964"/>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1907" y="1125472"/>
            <a:ext cx="2143125" cy="2143125"/>
          </a:xfrm>
          <a:prstGeom prst="rect">
            <a:avLst/>
          </a:prstGeom>
        </p:spPr>
      </p:pic>
      <p:sp>
        <p:nvSpPr>
          <p:cNvPr id="6" name="ZoneTexte 5"/>
          <p:cNvSpPr txBox="1"/>
          <p:nvPr/>
        </p:nvSpPr>
        <p:spPr>
          <a:xfrm>
            <a:off x="1346530" y="1829807"/>
            <a:ext cx="3512483" cy="646331"/>
          </a:xfrm>
          <a:prstGeom prst="rect">
            <a:avLst/>
          </a:prstGeom>
          <a:noFill/>
        </p:spPr>
        <p:txBody>
          <a:bodyPr wrap="square" rtlCol="0">
            <a:spAutoFit/>
          </a:bodyPr>
          <a:lstStyle/>
          <a:p>
            <a:pPr marL="0" lvl="1"/>
            <a:r>
              <a:rPr lang="fr-FR" dirty="0"/>
              <a:t>Rayon : 6 400 km</a:t>
            </a:r>
          </a:p>
          <a:p>
            <a:pPr marL="0" lvl="1"/>
            <a:r>
              <a:rPr lang="fr-FR" dirty="0"/>
              <a:t>Densité : 5,5 tonnes/m</a:t>
            </a:r>
            <a:r>
              <a:rPr lang="fr-FR" baseline="30000" dirty="0"/>
              <a:t>3</a:t>
            </a:r>
          </a:p>
        </p:txBody>
      </p:sp>
      <p:sp>
        <p:nvSpPr>
          <p:cNvPr id="7" name="ZoneTexte 6"/>
          <p:cNvSpPr txBox="1"/>
          <p:nvPr/>
        </p:nvSpPr>
        <p:spPr>
          <a:xfrm>
            <a:off x="7755032" y="1857601"/>
            <a:ext cx="4383181" cy="646331"/>
          </a:xfrm>
          <a:prstGeom prst="rect">
            <a:avLst/>
          </a:prstGeom>
          <a:noFill/>
        </p:spPr>
        <p:txBody>
          <a:bodyPr wrap="square" rtlCol="0">
            <a:spAutoFit/>
          </a:bodyPr>
          <a:lstStyle/>
          <a:p>
            <a:pPr marL="0" lvl="1"/>
            <a:r>
              <a:rPr lang="fr-FR" dirty="0"/>
              <a:t>Rayon : 100 x rayon de la terre</a:t>
            </a:r>
          </a:p>
          <a:p>
            <a:pPr marL="0" lvl="1"/>
            <a:r>
              <a:rPr lang="fr-FR" dirty="0"/>
              <a:t>Masse : 330 000 x masse de la terre</a:t>
            </a:r>
            <a:endParaRPr lang="fr-FR" baseline="30000" dirty="0"/>
          </a:p>
        </p:txBody>
      </p:sp>
      <p:cxnSp>
        <p:nvCxnSpPr>
          <p:cNvPr id="9" name="Connecteur droit avec flèche 8"/>
          <p:cNvCxnSpPr/>
          <p:nvPr/>
        </p:nvCxnSpPr>
        <p:spPr>
          <a:xfrm>
            <a:off x="1308849" y="2846917"/>
            <a:ext cx="4303058" cy="21793"/>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2349121" y="2821177"/>
            <a:ext cx="2728184" cy="461665"/>
          </a:xfrm>
          <a:prstGeom prst="rect">
            <a:avLst/>
          </a:prstGeom>
          <a:noFill/>
        </p:spPr>
        <p:txBody>
          <a:bodyPr wrap="square" rtlCol="0">
            <a:spAutoFit/>
          </a:bodyPr>
          <a:lstStyle/>
          <a:p>
            <a:pPr marL="0" lvl="1"/>
            <a:r>
              <a:rPr lang="fr-FR" sz="2400" dirty="0"/>
              <a:t>150 millions de km</a:t>
            </a:r>
            <a:endParaRPr lang="fr-FR" sz="2400" baseline="30000" dirty="0"/>
          </a:p>
        </p:txBody>
      </p:sp>
      <p:pic>
        <p:nvPicPr>
          <p:cNvPr id="12" name="Imag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2973" y="3378899"/>
            <a:ext cx="4464424" cy="3344009"/>
          </a:xfrm>
          <a:prstGeom prst="rect">
            <a:avLst/>
          </a:prstGeom>
        </p:spPr>
      </p:pic>
    </p:spTree>
    <p:extLst>
      <p:ext uri="{BB962C8B-B14F-4D97-AF65-F5344CB8AC3E}">
        <p14:creationId xmlns:p14="http://schemas.microsoft.com/office/powerpoint/2010/main" val="39951054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ZoneTexte 14"/>
          <p:cNvSpPr txBox="1"/>
          <p:nvPr/>
        </p:nvSpPr>
        <p:spPr>
          <a:xfrm>
            <a:off x="6272014" y="863278"/>
            <a:ext cx="5497362" cy="969496"/>
          </a:xfrm>
          <a:prstGeom prst="rect">
            <a:avLst/>
          </a:prstGeom>
          <a:noFill/>
        </p:spPr>
        <p:txBody>
          <a:bodyPr wrap="square" rtlCol="0">
            <a:spAutoFit/>
          </a:bodyPr>
          <a:lstStyle/>
          <a:p>
            <a:endParaRPr lang="fr-FR" sz="900" dirty="0"/>
          </a:p>
          <a:p>
            <a:pPr algn="ctr"/>
            <a:r>
              <a:rPr lang="fr-FR" sz="2400" dirty="0"/>
              <a:t>Mais que s’est-il passé entre l’instant</a:t>
            </a:r>
          </a:p>
          <a:p>
            <a:pPr algn="ctr"/>
            <a:r>
              <a:rPr lang="fr-FR" sz="2400" dirty="0"/>
              <a:t>0 et 10</a:t>
            </a:r>
            <a:r>
              <a:rPr lang="fr-FR" sz="2400" baseline="30000" dirty="0"/>
              <a:t>-10 </a:t>
            </a:r>
            <a:r>
              <a:rPr lang="fr-FR" sz="2400" dirty="0"/>
              <a:t>s ?</a:t>
            </a:r>
            <a:endParaRPr lang="fr-FR" sz="2200" dirty="0"/>
          </a:p>
        </p:txBody>
      </p:sp>
      <p:sp>
        <p:nvSpPr>
          <p:cNvPr id="17" name="ZoneTexte 16"/>
          <p:cNvSpPr txBox="1"/>
          <p:nvPr/>
        </p:nvSpPr>
        <p:spPr>
          <a:xfrm>
            <a:off x="1365504" y="0"/>
            <a:ext cx="8997696" cy="769441"/>
          </a:xfrm>
          <a:prstGeom prst="rect">
            <a:avLst/>
          </a:prstGeom>
          <a:noFill/>
        </p:spPr>
        <p:txBody>
          <a:bodyPr wrap="square" rtlCol="0">
            <a:spAutoFit/>
          </a:bodyPr>
          <a:lstStyle/>
          <a:p>
            <a:pPr algn="ctr"/>
            <a:r>
              <a:rPr lang="fr-FR" sz="4400" b="1"/>
              <a:t>Et au commencement ? </a:t>
            </a:r>
            <a:endParaRPr lang="fr-FR" sz="4400" dirty="0"/>
          </a:p>
        </p:txBody>
      </p:sp>
      <p:grpSp>
        <p:nvGrpSpPr>
          <p:cNvPr id="18" name="Groupe 17"/>
          <p:cNvGrpSpPr/>
          <p:nvPr/>
        </p:nvGrpSpPr>
        <p:grpSpPr>
          <a:xfrm>
            <a:off x="286603" y="687050"/>
            <a:ext cx="6461153" cy="3441649"/>
            <a:chOff x="1891275" y="676408"/>
            <a:chExt cx="9892893" cy="6250004"/>
          </a:xfrm>
        </p:grpSpPr>
        <p:pic>
          <p:nvPicPr>
            <p:cNvPr id="19" name="Picture 2" descr="C:\Users\domin_000\Documents\PUPenVOL\Le Boson de Higgs\histoire de l'univer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1275" y="676408"/>
              <a:ext cx="8714250" cy="5405117"/>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2933700" y="6337300"/>
              <a:ext cx="7302500" cy="4571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1" name="Connecteur droit 20"/>
            <p:cNvCxnSpPr>
              <a:stCxn id="20" idx="1"/>
            </p:cNvCxnSpPr>
            <p:nvPr/>
          </p:nvCxnSpPr>
          <p:spPr>
            <a:xfrm flipV="1">
              <a:off x="2933700" y="3226569"/>
              <a:ext cx="0" cy="313359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flipV="1">
              <a:off x="3594100" y="3226569"/>
              <a:ext cx="0" cy="313359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flipV="1">
              <a:off x="4000500" y="3213869"/>
              <a:ext cx="0" cy="314629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flipV="1">
              <a:off x="5245100" y="3221820"/>
              <a:ext cx="0" cy="313833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flipV="1">
              <a:off x="7797800" y="3226569"/>
              <a:ext cx="0" cy="313359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flipV="1">
              <a:off x="9956800" y="3225022"/>
              <a:ext cx="0" cy="313513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10976334" y="6337300"/>
              <a:ext cx="333844" cy="4571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p:cNvSpPr/>
            <p:nvPr/>
          </p:nvSpPr>
          <p:spPr>
            <a:xfrm>
              <a:off x="10573439" y="6337300"/>
              <a:ext cx="333844" cy="4571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ZoneTexte 28"/>
            <p:cNvSpPr txBox="1"/>
            <p:nvPr/>
          </p:nvSpPr>
          <p:spPr>
            <a:xfrm>
              <a:off x="2743200" y="6405548"/>
              <a:ext cx="9040968" cy="520864"/>
            </a:xfrm>
            <a:prstGeom prst="rect">
              <a:avLst/>
            </a:prstGeom>
            <a:noFill/>
          </p:spPr>
          <p:txBody>
            <a:bodyPr wrap="square" rtlCol="0">
              <a:spAutoFit/>
            </a:bodyPr>
            <a:lstStyle/>
            <a:p>
              <a:r>
                <a:rPr lang="fr-FR" sz="1100" dirty="0"/>
                <a:t>  0      10</a:t>
              </a:r>
              <a:r>
                <a:rPr lang="fr-FR" sz="1100" baseline="30000" dirty="0"/>
                <a:t>-44</a:t>
              </a:r>
              <a:r>
                <a:rPr lang="fr-FR" sz="1100" dirty="0"/>
                <a:t>s  10</a:t>
              </a:r>
              <a:r>
                <a:rPr lang="fr-FR" sz="1100" baseline="30000" dirty="0"/>
                <a:t>-37</a:t>
              </a:r>
              <a:r>
                <a:rPr lang="fr-FR" sz="1100" dirty="0"/>
                <a:t>s         10</a:t>
              </a:r>
              <a:r>
                <a:rPr lang="fr-FR" sz="1100" baseline="30000" dirty="0"/>
                <a:t>-10</a:t>
              </a:r>
              <a:r>
                <a:rPr lang="fr-FR" sz="1100" dirty="0"/>
                <a:t>s                               380 000 ans                13,8 Milliards années</a:t>
              </a:r>
            </a:p>
          </p:txBody>
        </p:sp>
      </p:grpSp>
      <p:grpSp>
        <p:nvGrpSpPr>
          <p:cNvPr id="1113" name="Groupe 1112"/>
          <p:cNvGrpSpPr/>
          <p:nvPr/>
        </p:nvGrpSpPr>
        <p:grpSpPr>
          <a:xfrm>
            <a:off x="6810511" y="3489292"/>
            <a:ext cx="5242945" cy="3326972"/>
            <a:chOff x="6810511" y="3462788"/>
            <a:chExt cx="5242945" cy="3326972"/>
          </a:xfrm>
        </p:grpSpPr>
        <p:sp>
          <p:nvSpPr>
            <p:cNvPr id="1091" name="Text Box 77"/>
            <p:cNvSpPr txBox="1">
              <a:spLocks noChangeArrowheads="1"/>
            </p:cNvSpPr>
            <p:nvPr/>
          </p:nvSpPr>
          <p:spPr bwMode="auto">
            <a:xfrm>
              <a:off x="10552738" y="6508810"/>
              <a:ext cx="710393" cy="2622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solidFill>
                    <a:srgbClr val="000000"/>
                  </a:solidFill>
                  <a:effectLst/>
                  <a:latin typeface="Arial" panose="020B0604020202020204" pitchFamily="34" charset="0"/>
                </a:rPr>
                <a:t>10</a:t>
              </a:r>
              <a:r>
                <a:rPr kumimoji="0" lang="fr-FR" altLang="fr-FR" sz="1400" b="0" i="0" u="none" strike="noStrike" cap="none" normalizeH="0" baseline="30000" dirty="0">
                  <a:ln>
                    <a:noFill/>
                  </a:ln>
                  <a:solidFill>
                    <a:srgbClr val="000000"/>
                  </a:solidFill>
                  <a:effectLst/>
                  <a:latin typeface="Arial" panose="020B0604020202020204" pitchFamily="34" charset="0"/>
                </a:rPr>
                <a:t>15 </a:t>
              </a:r>
              <a:r>
                <a:rPr kumimoji="0" lang="fr-FR" altLang="fr-FR" sz="1400" b="0" i="0" u="none" strike="noStrike" cap="none" normalizeH="0" baseline="0" dirty="0">
                  <a:ln>
                    <a:noFill/>
                  </a:ln>
                  <a:solidFill>
                    <a:srgbClr val="000000"/>
                  </a:solidFill>
                  <a:effectLst/>
                  <a:latin typeface="Arial" panose="020B0604020202020204" pitchFamily="34" charset="0"/>
                </a:rPr>
                <a:t>°K</a:t>
              </a:r>
              <a:endParaRPr kumimoji="0" lang="fr-FR" altLang="fr-FR" sz="1400" b="0" i="0" u="none" strike="noStrike" cap="none" normalizeH="0" baseline="0" dirty="0">
                <a:ln>
                  <a:noFill/>
                </a:ln>
                <a:solidFill>
                  <a:schemeClr val="tx1"/>
                </a:solidFill>
                <a:effectLst/>
                <a:latin typeface="Arial" panose="020B0604020202020204" pitchFamily="34" charset="0"/>
              </a:endParaRPr>
            </a:p>
          </p:txBody>
        </p:sp>
        <p:sp>
          <p:nvSpPr>
            <p:cNvPr id="1099" name="Text Box 79"/>
            <p:cNvSpPr txBox="1">
              <a:spLocks noChangeArrowheads="1"/>
            </p:cNvSpPr>
            <p:nvPr/>
          </p:nvSpPr>
          <p:spPr bwMode="auto">
            <a:xfrm>
              <a:off x="6980526" y="6527501"/>
              <a:ext cx="710393" cy="2622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solidFill>
                    <a:srgbClr val="000000"/>
                  </a:solidFill>
                  <a:effectLst/>
                  <a:latin typeface="Arial" panose="020B0604020202020204" pitchFamily="34" charset="0"/>
                </a:rPr>
                <a:t>10</a:t>
              </a:r>
              <a:r>
                <a:rPr kumimoji="0" lang="fr-FR" altLang="fr-FR" sz="1400" b="0" i="0" u="none" strike="noStrike" cap="none" normalizeH="0" baseline="30000" dirty="0">
                  <a:ln>
                    <a:noFill/>
                  </a:ln>
                  <a:solidFill>
                    <a:srgbClr val="000000"/>
                  </a:solidFill>
                  <a:effectLst/>
                  <a:latin typeface="Arial" panose="020B0604020202020204" pitchFamily="34" charset="0"/>
                </a:rPr>
                <a:t>32 </a:t>
              </a:r>
              <a:r>
                <a:rPr kumimoji="0" lang="fr-FR" altLang="fr-FR" sz="1400" b="0" i="0" u="none" strike="noStrike" cap="none" normalizeH="0" baseline="0" dirty="0">
                  <a:ln>
                    <a:noFill/>
                  </a:ln>
                  <a:solidFill>
                    <a:srgbClr val="000000"/>
                  </a:solidFill>
                  <a:effectLst/>
                  <a:latin typeface="Arial" panose="020B0604020202020204" pitchFamily="34" charset="0"/>
                </a:rPr>
                <a:t>°K</a:t>
              </a:r>
              <a:endParaRPr kumimoji="0" lang="fr-FR" altLang="fr-FR" sz="1400" b="0" i="0" u="none" strike="noStrike" cap="none" normalizeH="0" baseline="0" dirty="0">
                <a:ln>
                  <a:noFill/>
                </a:ln>
                <a:solidFill>
                  <a:schemeClr val="tx1"/>
                </a:solidFill>
                <a:effectLst/>
                <a:latin typeface="Arial" panose="020B0604020202020204" pitchFamily="34" charset="0"/>
              </a:endParaRPr>
            </a:p>
          </p:txBody>
        </p:sp>
        <p:sp>
          <p:nvSpPr>
            <p:cNvPr id="1101" name="Text Box 81"/>
            <p:cNvSpPr txBox="1">
              <a:spLocks noChangeArrowheads="1"/>
            </p:cNvSpPr>
            <p:nvPr/>
          </p:nvSpPr>
          <p:spPr bwMode="auto">
            <a:xfrm>
              <a:off x="8344603" y="6500049"/>
              <a:ext cx="710393" cy="2622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solidFill>
                    <a:srgbClr val="000000"/>
                  </a:solidFill>
                  <a:effectLst/>
                  <a:latin typeface="Arial" panose="020B0604020202020204" pitchFamily="34" charset="0"/>
                </a:rPr>
                <a:t>10</a:t>
              </a:r>
              <a:r>
                <a:rPr kumimoji="0" lang="fr-FR" altLang="fr-FR" sz="1400" b="0" i="0" u="none" strike="noStrike" cap="none" normalizeH="0" baseline="30000" dirty="0">
                  <a:ln>
                    <a:noFill/>
                  </a:ln>
                  <a:solidFill>
                    <a:srgbClr val="000000"/>
                  </a:solidFill>
                  <a:effectLst/>
                  <a:latin typeface="Arial" panose="020B0604020202020204" pitchFamily="34" charset="0"/>
                </a:rPr>
                <a:t>29 </a:t>
              </a:r>
              <a:r>
                <a:rPr kumimoji="0" lang="fr-FR" altLang="fr-FR" sz="1400" b="0" i="0" u="none" strike="noStrike" cap="none" normalizeH="0" baseline="0" dirty="0">
                  <a:ln>
                    <a:noFill/>
                  </a:ln>
                  <a:solidFill>
                    <a:srgbClr val="000000"/>
                  </a:solidFill>
                  <a:effectLst/>
                  <a:latin typeface="Arial" panose="020B0604020202020204" pitchFamily="34" charset="0"/>
                </a:rPr>
                <a:t>°K</a:t>
              </a:r>
              <a:endParaRPr kumimoji="0" lang="fr-FR" altLang="fr-FR" sz="1400" b="0" i="0" u="none" strike="noStrike" cap="none" normalizeH="0" baseline="0" dirty="0">
                <a:ln>
                  <a:noFill/>
                </a:ln>
                <a:solidFill>
                  <a:schemeClr val="tx1"/>
                </a:solidFill>
                <a:effectLst/>
                <a:latin typeface="Arial" panose="020B0604020202020204" pitchFamily="34" charset="0"/>
              </a:endParaRPr>
            </a:p>
          </p:txBody>
        </p:sp>
        <p:sp>
          <p:nvSpPr>
            <p:cNvPr id="1074" name="Rectangle 65"/>
            <p:cNvSpPr>
              <a:spLocks noChangeArrowheads="1"/>
            </p:cNvSpPr>
            <p:nvPr/>
          </p:nvSpPr>
          <p:spPr bwMode="auto">
            <a:xfrm>
              <a:off x="6822655" y="3822625"/>
              <a:ext cx="4990958" cy="2610339"/>
            </a:xfrm>
            <a:prstGeom prst="rect">
              <a:avLst/>
            </a:prstGeom>
            <a:noFill/>
            <a:ln w="25400"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fr-FR"/>
            </a:p>
          </p:txBody>
        </p:sp>
        <p:cxnSp>
          <p:nvCxnSpPr>
            <p:cNvPr id="1090" name="AutoShape 66"/>
            <p:cNvCxnSpPr>
              <a:cxnSpLocks noChangeShapeType="1"/>
            </p:cNvCxnSpPr>
            <p:nvPr/>
          </p:nvCxnSpPr>
          <p:spPr bwMode="auto">
            <a:xfrm>
              <a:off x="7278033" y="3737233"/>
              <a:ext cx="0" cy="146374"/>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92" name="AutoShape 68"/>
            <p:cNvCxnSpPr>
              <a:cxnSpLocks noChangeShapeType="1"/>
            </p:cNvCxnSpPr>
            <p:nvPr/>
          </p:nvCxnSpPr>
          <p:spPr bwMode="auto">
            <a:xfrm flipH="1" flipV="1">
              <a:off x="11801470" y="3462788"/>
              <a:ext cx="12143" cy="2976274"/>
            </a:xfrm>
            <a:prstGeom prst="straightConnector1">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93" name="AutoShape 69"/>
            <p:cNvCxnSpPr>
              <a:cxnSpLocks noChangeShapeType="1"/>
            </p:cNvCxnSpPr>
            <p:nvPr/>
          </p:nvCxnSpPr>
          <p:spPr bwMode="auto">
            <a:xfrm>
              <a:off x="10808929" y="6347579"/>
              <a:ext cx="0" cy="146374"/>
            </a:xfrm>
            <a:prstGeom prst="straightConnector1">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94" name="AutoShape 70"/>
            <p:cNvCxnSpPr>
              <a:cxnSpLocks noChangeShapeType="1"/>
            </p:cNvCxnSpPr>
            <p:nvPr/>
          </p:nvCxnSpPr>
          <p:spPr bwMode="auto">
            <a:xfrm>
              <a:off x="8690008" y="3743331"/>
              <a:ext cx="0" cy="146374"/>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95" name="AutoShape 71"/>
            <p:cNvCxnSpPr>
              <a:cxnSpLocks noChangeShapeType="1"/>
            </p:cNvCxnSpPr>
            <p:nvPr/>
          </p:nvCxnSpPr>
          <p:spPr bwMode="auto">
            <a:xfrm>
              <a:off x="10778332" y="3755536"/>
              <a:ext cx="0" cy="146374"/>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96" name="AutoShape 72"/>
            <p:cNvCxnSpPr>
              <a:cxnSpLocks noChangeShapeType="1"/>
            </p:cNvCxnSpPr>
            <p:nvPr/>
          </p:nvCxnSpPr>
          <p:spPr bwMode="auto">
            <a:xfrm flipH="1">
              <a:off x="7259710" y="6346209"/>
              <a:ext cx="900" cy="147744"/>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97" name="AutoShape 73"/>
            <p:cNvCxnSpPr>
              <a:cxnSpLocks noChangeShapeType="1"/>
            </p:cNvCxnSpPr>
            <p:nvPr/>
          </p:nvCxnSpPr>
          <p:spPr bwMode="auto">
            <a:xfrm>
              <a:off x="8732873" y="6341481"/>
              <a:ext cx="0" cy="146374"/>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087" name="Text Box 74"/>
            <p:cNvSpPr txBox="1">
              <a:spLocks noChangeArrowheads="1"/>
            </p:cNvSpPr>
            <p:nvPr/>
          </p:nvSpPr>
          <p:spPr bwMode="auto">
            <a:xfrm>
              <a:off x="9202778" y="6432964"/>
              <a:ext cx="1602936" cy="225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a:ln>
                    <a:noFill/>
                  </a:ln>
                  <a:solidFill>
                    <a:srgbClr val="000000"/>
                  </a:solidFill>
                  <a:effectLst/>
                  <a:latin typeface="Arial" panose="020B0604020202020204" pitchFamily="34" charset="0"/>
                </a:rPr>
                <a:t>Température (K)</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088" name="Text Box 75"/>
            <p:cNvSpPr txBox="1">
              <a:spLocks noChangeArrowheads="1"/>
            </p:cNvSpPr>
            <p:nvPr/>
          </p:nvSpPr>
          <p:spPr bwMode="auto">
            <a:xfrm>
              <a:off x="9172419" y="3548167"/>
              <a:ext cx="995764" cy="2622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a:ln>
                    <a:noFill/>
                  </a:ln>
                  <a:solidFill>
                    <a:srgbClr val="000000"/>
                  </a:solidFill>
                  <a:effectLst/>
                  <a:latin typeface="Arial" panose="020B0604020202020204" pitchFamily="34" charset="0"/>
                </a:rPr>
                <a:t>Temps (s)</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089" name="Text Box 76"/>
            <p:cNvSpPr txBox="1">
              <a:spLocks noChangeArrowheads="1"/>
            </p:cNvSpPr>
            <p:nvPr/>
          </p:nvSpPr>
          <p:spPr bwMode="auto">
            <a:xfrm>
              <a:off x="10524417" y="3548086"/>
              <a:ext cx="710393" cy="2622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solidFill>
                    <a:srgbClr val="000000"/>
                  </a:solidFill>
                  <a:effectLst/>
                  <a:latin typeface="Arial" panose="020B0604020202020204" pitchFamily="34" charset="0"/>
                </a:rPr>
                <a:t>10</a:t>
              </a:r>
              <a:r>
                <a:rPr kumimoji="0" lang="fr-FR" altLang="fr-FR" sz="1400" b="0" i="0" u="none" strike="noStrike" cap="none" normalizeH="0" baseline="30000" dirty="0">
                  <a:ln>
                    <a:noFill/>
                  </a:ln>
                  <a:solidFill>
                    <a:srgbClr val="000000"/>
                  </a:solidFill>
                  <a:effectLst/>
                  <a:latin typeface="Arial" panose="020B0604020202020204" pitchFamily="34" charset="0"/>
                </a:rPr>
                <a:t>-10 </a:t>
              </a:r>
              <a:r>
                <a:rPr kumimoji="0" lang="fr-FR" altLang="fr-FR" sz="1400" b="0" i="0" u="none" strike="noStrike" cap="none" normalizeH="0" baseline="0" dirty="0">
                  <a:ln>
                    <a:noFill/>
                  </a:ln>
                  <a:solidFill>
                    <a:srgbClr val="000000"/>
                  </a:solidFill>
                  <a:effectLst/>
                  <a:latin typeface="Arial" panose="020B0604020202020204" pitchFamily="34" charset="0"/>
                </a:rPr>
                <a:t>s</a:t>
              </a:r>
              <a:endParaRPr kumimoji="0" lang="fr-FR" altLang="fr-FR" sz="1400" b="0" i="0" u="none" strike="noStrike" cap="none" normalizeH="0" baseline="0" dirty="0">
                <a:ln>
                  <a:noFill/>
                </a:ln>
                <a:solidFill>
                  <a:schemeClr val="tx1"/>
                </a:solidFill>
                <a:effectLst/>
                <a:latin typeface="Arial" panose="020B0604020202020204" pitchFamily="34" charset="0"/>
              </a:endParaRPr>
            </a:p>
          </p:txBody>
        </p:sp>
        <p:sp>
          <p:nvSpPr>
            <p:cNvPr id="1098" name="Text Box 78"/>
            <p:cNvSpPr txBox="1">
              <a:spLocks noChangeArrowheads="1"/>
            </p:cNvSpPr>
            <p:nvPr/>
          </p:nvSpPr>
          <p:spPr bwMode="auto">
            <a:xfrm>
              <a:off x="6980526" y="3560365"/>
              <a:ext cx="710393" cy="2622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solidFill>
                    <a:srgbClr val="000000"/>
                  </a:solidFill>
                  <a:effectLst/>
                  <a:latin typeface="Arial" panose="020B0604020202020204" pitchFamily="34" charset="0"/>
                </a:rPr>
                <a:t>10</a:t>
              </a:r>
              <a:r>
                <a:rPr kumimoji="0" lang="fr-FR" altLang="fr-FR" sz="1400" b="0" i="0" u="none" strike="noStrike" cap="none" normalizeH="0" baseline="30000" dirty="0">
                  <a:ln>
                    <a:noFill/>
                  </a:ln>
                  <a:solidFill>
                    <a:srgbClr val="000000"/>
                  </a:solidFill>
                  <a:effectLst/>
                  <a:latin typeface="Arial" panose="020B0604020202020204" pitchFamily="34" charset="0"/>
                </a:rPr>
                <a:t>-44 </a:t>
              </a:r>
              <a:r>
                <a:rPr kumimoji="0" lang="fr-FR" altLang="fr-FR" sz="1400" b="0" i="0" u="none" strike="noStrike" cap="none" normalizeH="0" baseline="0" dirty="0">
                  <a:ln>
                    <a:noFill/>
                  </a:ln>
                  <a:solidFill>
                    <a:srgbClr val="000000"/>
                  </a:solidFill>
                  <a:effectLst/>
                  <a:latin typeface="Arial" panose="020B0604020202020204" pitchFamily="34" charset="0"/>
                </a:rPr>
                <a:t>s</a:t>
              </a:r>
              <a:endParaRPr kumimoji="0" lang="fr-FR" altLang="fr-FR" sz="1400" b="0" i="0" u="none" strike="noStrike" cap="none" normalizeH="0" baseline="0" dirty="0">
                <a:ln>
                  <a:noFill/>
                </a:ln>
                <a:solidFill>
                  <a:schemeClr val="tx1"/>
                </a:solidFill>
                <a:effectLst/>
                <a:latin typeface="Arial" panose="020B0604020202020204" pitchFamily="34" charset="0"/>
              </a:endParaRPr>
            </a:p>
          </p:txBody>
        </p:sp>
        <p:sp>
          <p:nvSpPr>
            <p:cNvPr id="1100" name="Text Box 80"/>
            <p:cNvSpPr txBox="1">
              <a:spLocks noChangeArrowheads="1"/>
            </p:cNvSpPr>
            <p:nvPr/>
          </p:nvSpPr>
          <p:spPr bwMode="auto">
            <a:xfrm>
              <a:off x="8418277" y="3548167"/>
              <a:ext cx="710393" cy="2622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solidFill>
                    <a:srgbClr val="000000"/>
                  </a:solidFill>
                  <a:effectLst/>
                  <a:latin typeface="Arial" panose="020B0604020202020204" pitchFamily="34" charset="0"/>
                </a:rPr>
                <a:t>10</a:t>
              </a:r>
              <a:r>
                <a:rPr kumimoji="0" lang="fr-FR" altLang="fr-FR" sz="1400" b="0" i="0" u="none" strike="noStrike" cap="none" normalizeH="0" baseline="30000" dirty="0">
                  <a:ln>
                    <a:noFill/>
                  </a:ln>
                  <a:solidFill>
                    <a:srgbClr val="000000"/>
                  </a:solidFill>
                  <a:effectLst/>
                  <a:latin typeface="Arial" panose="020B0604020202020204" pitchFamily="34" charset="0"/>
                </a:rPr>
                <a:t>-37 </a:t>
              </a:r>
              <a:r>
                <a:rPr kumimoji="0" lang="fr-FR" altLang="fr-FR" sz="1400" b="0" i="0" u="none" strike="noStrike" cap="none" normalizeH="0" baseline="0" dirty="0">
                  <a:ln>
                    <a:noFill/>
                  </a:ln>
                  <a:solidFill>
                    <a:srgbClr val="000000"/>
                  </a:solidFill>
                  <a:effectLst/>
                  <a:latin typeface="Arial" panose="020B0604020202020204" pitchFamily="34" charset="0"/>
                </a:rPr>
                <a:t>s</a:t>
              </a:r>
              <a:endParaRPr kumimoji="0" lang="fr-FR" altLang="fr-FR" sz="1400" b="0" i="0" u="none" strike="noStrike" cap="none" normalizeH="0" baseline="0" dirty="0">
                <a:ln>
                  <a:noFill/>
                </a:ln>
                <a:solidFill>
                  <a:schemeClr val="tx1"/>
                </a:solidFill>
                <a:effectLst/>
                <a:latin typeface="Arial" panose="020B0604020202020204" pitchFamily="34" charset="0"/>
              </a:endParaRPr>
            </a:p>
          </p:txBody>
        </p:sp>
        <p:sp>
          <p:nvSpPr>
            <p:cNvPr id="1102" name="Text Box 82"/>
            <p:cNvSpPr txBox="1">
              <a:spLocks noChangeArrowheads="1"/>
            </p:cNvSpPr>
            <p:nvPr/>
          </p:nvSpPr>
          <p:spPr bwMode="auto">
            <a:xfrm rot="16200000">
              <a:off x="11136067" y="4786756"/>
              <a:ext cx="1610117" cy="2246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a:ln>
                    <a:noFill/>
                  </a:ln>
                  <a:solidFill>
                    <a:srgbClr val="000000"/>
                  </a:solidFill>
                  <a:effectLst/>
                  <a:latin typeface="Arial" panose="020B0604020202020204" pitchFamily="34" charset="0"/>
                </a:rPr>
                <a:t>Intensité relative</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076" name="Arc 83"/>
            <p:cNvSpPr>
              <a:spLocks/>
            </p:cNvSpPr>
            <p:nvPr/>
          </p:nvSpPr>
          <p:spPr bwMode="auto">
            <a:xfrm flipH="1" flipV="1">
              <a:off x="6980526" y="4999721"/>
              <a:ext cx="4690405" cy="1402751"/>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fr-FR"/>
            </a:p>
          </p:txBody>
        </p:sp>
        <p:sp>
          <p:nvSpPr>
            <p:cNvPr id="1077" name="Freeform 84"/>
            <p:cNvSpPr>
              <a:spLocks/>
            </p:cNvSpPr>
            <p:nvPr/>
          </p:nvSpPr>
          <p:spPr bwMode="auto">
            <a:xfrm>
              <a:off x="7126247" y="4591095"/>
              <a:ext cx="4493078" cy="555002"/>
            </a:xfrm>
            <a:custGeom>
              <a:avLst/>
              <a:gdLst>
                <a:gd name="T0" fmla="*/ 0 w 4027715"/>
                <a:gd name="T1" fmla="*/ 48985 h 495300"/>
                <a:gd name="T2" fmla="*/ 2111829 w 4027715"/>
                <a:gd name="T3" fmla="*/ 38100 h 495300"/>
                <a:gd name="T4" fmla="*/ 3363686 w 4027715"/>
                <a:gd name="T5" fmla="*/ 277585 h 495300"/>
                <a:gd name="T6" fmla="*/ 4027715 w 4027715"/>
                <a:gd name="T7" fmla="*/ 495300 h 495300"/>
              </a:gdLst>
              <a:ahLst/>
              <a:cxnLst>
                <a:cxn ang="0">
                  <a:pos x="T0" y="T1"/>
                </a:cxn>
                <a:cxn ang="0">
                  <a:pos x="T2" y="T3"/>
                </a:cxn>
                <a:cxn ang="0">
                  <a:pos x="T4" y="T5"/>
                </a:cxn>
                <a:cxn ang="0">
                  <a:pos x="T6" y="T7"/>
                </a:cxn>
              </a:cxnLst>
              <a:rect l="0" t="0" r="r" b="b"/>
              <a:pathLst>
                <a:path w="4027715" h="495300">
                  <a:moveTo>
                    <a:pt x="0" y="48985"/>
                  </a:moveTo>
                  <a:cubicBezTo>
                    <a:pt x="775607" y="24492"/>
                    <a:pt x="1551215" y="0"/>
                    <a:pt x="2111829" y="38100"/>
                  </a:cubicBezTo>
                  <a:cubicBezTo>
                    <a:pt x="2672443" y="76200"/>
                    <a:pt x="3044372" y="201385"/>
                    <a:pt x="3363686" y="277585"/>
                  </a:cubicBezTo>
                  <a:cubicBezTo>
                    <a:pt x="3683000" y="353785"/>
                    <a:pt x="3917044" y="459014"/>
                    <a:pt x="4027715" y="495300"/>
                  </a:cubicBezTo>
                </a:path>
              </a:pathLst>
            </a:custGeom>
            <a:noFill/>
            <a:ln w="2540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fr-FR"/>
            </a:p>
          </p:txBody>
        </p:sp>
        <p:sp>
          <p:nvSpPr>
            <p:cNvPr id="1078" name="Freeform 85"/>
            <p:cNvSpPr>
              <a:spLocks/>
            </p:cNvSpPr>
            <p:nvPr/>
          </p:nvSpPr>
          <p:spPr bwMode="auto">
            <a:xfrm rot="324946">
              <a:off x="10574987" y="4678514"/>
              <a:ext cx="1095943" cy="187034"/>
            </a:xfrm>
            <a:custGeom>
              <a:avLst/>
              <a:gdLst>
                <a:gd name="T0" fmla="*/ 0 w 982433"/>
                <a:gd name="T1" fmla="*/ 166915 h 166915"/>
                <a:gd name="T2" fmla="*/ 664029 w 982433"/>
                <a:gd name="T3" fmla="*/ 25400 h 166915"/>
                <a:gd name="T4" fmla="*/ 982433 w 982433"/>
                <a:gd name="T5" fmla="*/ 14515 h 166915"/>
              </a:gdLst>
              <a:ahLst/>
              <a:cxnLst>
                <a:cxn ang="0">
                  <a:pos x="T0" y="T1"/>
                </a:cxn>
                <a:cxn ang="0">
                  <a:pos x="T2" y="T3"/>
                </a:cxn>
                <a:cxn ang="0">
                  <a:pos x="T4" y="T5"/>
                </a:cxn>
              </a:cxnLst>
              <a:rect l="0" t="0" r="r" b="b"/>
              <a:pathLst>
                <a:path w="982433" h="166915">
                  <a:moveTo>
                    <a:pt x="0" y="166915"/>
                  </a:moveTo>
                  <a:cubicBezTo>
                    <a:pt x="250145" y="108857"/>
                    <a:pt x="500290" y="50800"/>
                    <a:pt x="664029" y="25400"/>
                  </a:cubicBezTo>
                  <a:cubicBezTo>
                    <a:pt x="827768" y="0"/>
                    <a:pt x="937076" y="16329"/>
                    <a:pt x="982433" y="14515"/>
                  </a:cubicBezTo>
                </a:path>
              </a:pathLst>
            </a:custGeom>
            <a:noFill/>
            <a:ln w="2540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fr-FR"/>
            </a:p>
          </p:txBody>
        </p:sp>
        <p:sp>
          <p:nvSpPr>
            <p:cNvPr id="1079" name="Freeform 86"/>
            <p:cNvSpPr>
              <a:spLocks/>
            </p:cNvSpPr>
            <p:nvPr/>
          </p:nvSpPr>
          <p:spPr bwMode="auto">
            <a:xfrm>
              <a:off x="8747398" y="4095063"/>
              <a:ext cx="2871927" cy="534672"/>
            </a:xfrm>
            <a:custGeom>
              <a:avLst/>
              <a:gdLst>
                <a:gd name="T0" fmla="*/ 16329 w 2574472"/>
                <a:gd name="T1" fmla="*/ 451757 h 477157"/>
                <a:gd name="T2" fmla="*/ 179614 w 2574472"/>
                <a:gd name="T3" fmla="*/ 451757 h 477157"/>
                <a:gd name="T4" fmla="*/ 1094014 w 2574472"/>
                <a:gd name="T5" fmla="*/ 299357 h 477157"/>
                <a:gd name="T6" fmla="*/ 1812472 w 2574472"/>
                <a:gd name="T7" fmla="*/ 48986 h 477157"/>
                <a:gd name="T8" fmla="*/ 2574472 w 2574472"/>
                <a:gd name="T9" fmla="*/ 5443 h 477157"/>
              </a:gdLst>
              <a:ahLst/>
              <a:cxnLst>
                <a:cxn ang="0">
                  <a:pos x="T0" y="T1"/>
                </a:cxn>
                <a:cxn ang="0">
                  <a:pos x="T2" y="T3"/>
                </a:cxn>
                <a:cxn ang="0">
                  <a:pos x="T4" y="T5"/>
                </a:cxn>
                <a:cxn ang="0">
                  <a:pos x="T6" y="T7"/>
                </a:cxn>
                <a:cxn ang="0">
                  <a:pos x="T8" y="T9"/>
                </a:cxn>
              </a:cxnLst>
              <a:rect l="0" t="0" r="r" b="b"/>
              <a:pathLst>
                <a:path w="2574472" h="477157">
                  <a:moveTo>
                    <a:pt x="16329" y="451757"/>
                  </a:moveTo>
                  <a:cubicBezTo>
                    <a:pt x="8164" y="464457"/>
                    <a:pt x="0" y="477157"/>
                    <a:pt x="179614" y="451757"/>
                  </a:cubicBezTo>
                  <a:cubicBezTo>
                    <a:pt x="359228" y="426357"/>
                    <a:pt x="821871" y="366485"/>
                    <a:pt x="1094014" y="299357"/>
                  </a:cubicBezTo>
                  <a:cubicBezTo>
                    <a:pt x="1366157" y="232229"/>
                    <a:pt x="1565729" y="97972"/>
                    <a:pt x="1812472" y="48986"/>
                  </a:cubicBezTo>
                  <a:cubicBezTo>
                    <a:pt x="2059215" y="0"/>
                    <a:pt x="2447472" y="12700"/>
                    <a:pt x="2574472" y="5443"/>
                  </a:cubicBezTo>
                </a:path>
              </a:pathLst>
            </a:custGeom>
            <a:noFill/>
            <a:ln w="2540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fr-FR"/>
            </a:p>
          </p:txBody>
        </p:sp>
        <p:sp>
          <p:nvSpPr>
            <p:cNvPr id="1080" name="Text Box 87"/>
            <p:cNvSpPr txBox="1">
              <a:spLocks noChangeArrowheads="1"/>
            </p:cNvSpPr>
            <p:nvPr/>
          </p:nvSpPr>
          <p:spPr bwMode="auto">
            <a:xfrm>
              <a:off x="10218012" y="4308768"/>
              <a:ext cx="1493644" cy="4635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rgbClr val="000000"/>
                  </a:solidFill>
                  <a:effectLst/>
                  <a:latin typeface="Arial" panose="020B0604020202020204" pitchFamily="34" charset="0"/>
                </a:rPr>
                <a:t>Force électromagnétique</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1081" name="Text Box 88"/>
            <p:cNvSpPr txBox="1">
              <a:spLocks noChangeArrowheads="1"/>
            </p:cNvSpPr>
            <p:nvPr/>
          </p:nvSpPr>
          <p:spPr bwMode="auto">
            <a:xfrm>
              <a:off x="7059458" y="4162136"/>
              <a:ext cx="1493644" cy="4635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a:ln>
                    <a:noFill/>
                  </a:ln>
                  <a:solidFill>
                    <a:srgbClr val="000000"/>
                  </a:solidFill>
                  <a:effectLst/>
                  <a:latin typeface="Arial" panose="020B0604020202020204" pitchFamily="34" charset="0"/>
                </a:rPr>
                <a:t>Force de</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a:ln>
                    <a:noFill/>
                  </a:ln>
                  <a:solidFill>
                    <a:srgbClr val="000000"/>
                  </a:solidFill>
                  <a:effectLst/>
                  <a:latin typeface="Arial" panose="020B0604020202020204" pitchFamily="34" charset="0"/>
                </a:rPr>
                <a:t>grande unification</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082" name="Text Box 89"/>
            <p:cNvSpPr txBox="1">
              <a:spLocks noChangeArrowheads="1"/>
            </p:cNvSpPr>
            <p:nvPr/>
          </p:nvSpPr>
          <p:spPr bwMode="auto">
            <a:xfrm>
              <a:off x="10638741" y="3856570"/>
              <a:ext cx="1111123" cy="2439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rgbClr val="000000"/>
                  </a:solidFill>
                  <a:effectLst/>
                  <a:latin typeface="Arial" panose="020B0604020202020204" pitchFamily="34" charset="0"/>
                </a:rPr>
                <a:t>Force forte</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1083" name="Text Box 90"/>
            <p:cNvSpPr txBox="1">
              <a:spLocks noChangeArrowheads="1"/>
            </p:cNvSpPr>
            <p:nvPr/>
          </p:nvSpPr>
          <p:spPr bwMode="auto">
            <a:xfrm>
              <a:off x="10610155" y="5070736"/>
              <a:ext cx="1262919" cy="2561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rgbClr val="000000"/>
                  </a:solidFill>
                  <a:effectLst/>
                  <a:latin typeface="Arial" panose="020B0604020202020204" pitchFamily="34" charset="0"/>
                </a:rPr>
                <a:t>Force faible</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1084" name="Text Box 91"/>
            <p:cNvSpPr txBox="1">
              <a:spLocks noChangeArrowheads="1"/>
            </p:cNvSpPr>
            <p:nvPr/>
          </p:nvSpPr>
          <p:spPr bwMode="auto">
            <a:xfrm>
              <a:off x="8929559" y="4639885"/>
              <a:ext cx="1329708" cy="5123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a:ln>
                    <a:noFill/>
                  </a:ln>
                  <a:solidFill>
                    <a:srgbClr val="000000"/>
                  </a:solidFill>
                  <a:effectLst/>
                  <a:latin typeface="Arial" panose="020B0604020202020204" pitchFamily="34" charset="0"/>
                </a:rPr>
                <a:t>Force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a:ln>
                    <a:noFill/>
                  </a:ln>
                  <a:solidFill>
                    <a:srgbClr val="000000"/>
                  </a:solidFill>
                  <a:effectLst/>
                  <a:latin typeface="Arial" panose="020B0604020202020204" pitchFamily="34" charset="0"/>
                </a:rPr>
                <a:t>électrofaible</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085" name="Text Box 92"/>
            <p:cNvSpPr txBox="1">
              <a:spLocks noChangeArrowheads="1"/>
            </p:cNvSpPr>
            <p:nvPr/>
          </p:nvSpPr>
          <p:spPr bwMode="auto">
            <a:xfrm>
              <a:off x="6810511" y="4767965"/>
              <a:ext cx="1329708" cy="2683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a:ln>
                    <a:noFill/>
                  </a:ln>
                  <a:solidFill>
                    <a:srgbClr val="000000"/>
                  </a:solidFill>
                  <a:effectLst/>
                  <a:latin typeface="Arial" panose="020B0604020202020204" pitchFamily="34" charset="0"/>
                </a:rPr>
                <a:t>Superforce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086" name="Text Box 93"/>
            <p:cNvSpPr txBox="1">
              <a:spLocks noChangeArrowheads="1"/>
            </p:cNvSpPr>
            <p:nvPr/>
          </p:nvSpPr>
          <p:spPr bwMode="auto">
            <a:xfrm>
              <a:off x="9627792" y="5864364"/>
              <a:ext cx="843972" cy="4879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rgbClr val="000000"/>
                  </a:solidFill>
                  <a:effectLst/>
                  <a:latin typeface="Arial" panose="020B0604020202020204" pitchFamily="34" charset="0"/>
                </a:rPr>
                <a:t>Force de</a:t>
              </a:r>
            </a:p>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rgbClr val="000000"/>
                  </a:solidFill>
                  <a:effectLst/>
                  <a:latin typeface="Arial" panose="020B0604020202020204" pitchFamily="34" charset="0"/>
                </a:rPr>
                <a:t>gravité</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grpSp>
      <p:sp>
        <p:nvSpPr>
          <p:cNvPr id="1103" name="Accolade ouvrante 1102"/>
          <p:cNvSpPr/>
          <p:nvPr/>
        </p:nvSpPr>
        <p:spPr>
          <a:xfrm rot="16200000">
            <a:off x="1778565" y="3607062"/>
            <a:ext cx="252423" cy="1196340"/>
          </a:xfrm>
          <a:prstGeom prst="leftBrace">
            <a:avLst>
              <a:gd name="adj1" fmla="val 8333"/>
              <a:gd name="adj2" fmla="val 48671"/>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1106" name="Connecteur droit avec flèche 1105"/>
          <p:cNvCxnSpPr/>
          <p:nvPr/>
        </p:nvCxnSpPr>
        <p:spPr>
          <a:xfrm>
            <a:off x="1880927" y="4396693"/>
            <a:ext cx="4731428" cy="609459"/>
          </a:xfrm>
          <a:prstGeom prst="straightConnector1">
            <a:avLst/>
          </a:prstGeom>
          <a:ln w="1905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12" name="ZoneTexte 1111"/>
          <p:cNvSpPr txBox="1"/>
          <p:nvPr/>
        </p:nvSpPr>
        <p:spPr>
          <a:xfrm>
            <a:off x="360010" y="4850561"/>
            <a:ext cx="5102587" cy="1600438"/>
          </a:xfrm>
          <a:prstGeom prst="rect">
            <a:avLst/>
          </a:prstGeom>
          <a:noFill/>
          <a:ln w="15875">
            <a:solidFill>
              <a:schemeClr val="tx1"/>
            </a:solidFill>
          </a:ln>
        </p:spPr>
        <p:txBody>
          <a:bodyPr wrap="square" rtlCol="0">
            <a:spAutoFit/>
          </a:bodyPr>
          <a:lstStyle/>
          <a:p>
            <a:r>
              <a:rPr lang="fr-FR" sz="1400" dirty="0"/>
              <a:t>De 0 à 10</a:t>
            </a:r>
            <a:r>
              <a:rPr lang="fr-FR" sz="1400" baseline="30000" dirty="0"/>
              <a:t>-44</a:t>
            </a:r>
            <a:r>
              <a:rPr lang="fr-FR" sz="1400" dirty="0"/>
              <a:t> s 	: ère de Planck</a:t>
            </a:r>
          </a:p>
          <a:p>
            <a:r>
              <a:rPr lang="fr-FR" sz="1400" dirty="0"/>
              <a:t>De 10</a:t>
            </a:r>
            <a:r>
              <a:rPr lang="fr-FR" sz="1400" baseline="30000" dirty="0"/>
              <a:t>-44</a:t>
            </a:r>
            <a:r>
              <a:rPr lang="fr-FR" sz="1400" dirty="0"/>
              <a:t> s  à 10</a:t>
            </a:r>
            <a:r>
              <a:rPr lang="fr-FR" sz="1400" baseline="30000" dirty="0"/>
              <a:t>-37 </a:t>
            </a:r>
            <a:r>
              <a:rPr lang="fr-FR" sz="1400" dirty="0"/>
              <a:t> s	: transition vers une « GUT »</a:t>
            </a:r>
          </a:p>
          <a:p>
            <a:r>
              <a:rPr lang="fr-FR" sz="1400" dirty="0"/>
              <a:t>De 10</a:t>
            </a:r>
            <a:r>
              <a:rPr lang="fr-FR" sz="1400" baseline="30000" dirty="0"/>
              <a:t>-37</a:t>
            </a:r>
            <a:r>
              <a:rPr lang="fr-FR" sz="1400" dirty="0"/>
              <a:t> s  à 10</a:t>
            </a:r>
            <a:r>
              <a:rPr lang="fr-FR" sz="1400" baseline="30000" dirty="0"/>
              <a:t>-10</a:t>
            </a:r>
            <a:r>
              <a:rPr lang="fr-FR" sz="1400" dirty="0"/>
              <a:t> s	: transition de phase </a:t>
            </a:r>
            <a:r>
              <a:rPr lang="fr-FR" sz="1400" dirty="0" err="1"/>
              <a:t>électrofaibe</a:t>
            </a:r>
            <a:endParaRPr lang="fr-FR" sz="1400" dirty="0"/>
          </a:p>
          <a:p>
            <a:r>
              <a:rPr lang="fr-FR" sz="1400" dirty="0"/>
              <a:t>De 10</a:t>
            </a:r>
            <a:r>
              <a:rPr lang="fr-FR" sz="1400" baseline="30000" dirty="0"/>
              <a:t>-10</a:t>
            </a:r>
            <a:r>
              <a:rPr lang="fr-FR" sz="1400" dirty="0"/>
              <a:t> s  à 10</a:t>
            </a:r>
            <a:r>
              <a:rPr lang="fr-FR" sz="1400" baseline="30000" dirty="0"/>
              <a:t>-6 </a:t>
            </a:r>
            <a:r>
              <a:rPr lang="fr-FR" sz="1400" dirty="0"/>
              <a:t>s</a:t>
            </a:r>
            <a:r>
              <a:rPr lang="fr-FR" sz="1400" baseline="30000" dirty="0"/>
              <a:t> 	</a:t>
            </a:r>
            <a:r>
              <a:rPr lang="fr-FR" sz="1400" dirty="0"/>
              <a:t>: les quarks se lient avec les gluons pour 		  former les hadrons</a:t>
            </a:r>
          </a:p>
          <a:p>
            <a:r>
              <a:rPr lang="fr-FR" sz="1400" dirty="0"/>
              <a:t>De 10</a:t>
            </a:r>
            <a:r>
              <a:rPr lang="fr-FR" sz="1400" baseline="30000" dirty="0"/>
              <a:t>-6</a:t>
            </a:r>
            <a:r>
              <a:rPr lang="fr-FR" sz="1400" dirty="0"/>
              <a:t> s  à 3 mn	: phase de nucléosynthèse (H, He, …….)</a:t>
            </a:r>
          </a:p>
          <a:p>
            <a:r>
              <a:rPr lang="fr-FR" sz="1400" dirty="0"/>
              <a:t>De 3 mn à 380 000 ans     : formation des atomes</a:t>
            </a:r>
          </a:p>
        </p:txBody>
      </p:sp>
      <p:sp>
        <p:nvSpPr>
          <p:cNvPr id="2" name="ZoneTexte 1"/>
          <p:cNvSpPr txBox="1"/>
          <p:nvPr/>
        </p:nvSpPr>
        <p:spPr>
          <a:xfrm>
            <a:off x="6559362" y="4308768"/>
            <a:ext cx="572703" cy="1107996"/>
          </a:xfrm>
          <a:prstGeom prst="rect">
            <a:avLst/>
          </a:prstGeom>
          <a:noFill/>
        </p:spPr>
        <p:txBody>
          <a:bodyPr wrap="square" rtlCol="0">
            <a:spAutoFit/>
          </a:bodyPr>
          <a:lstStyle/>
          <a:p>
            <a:r>
              <a:rPr lang="fr-FR" sz="6600" b="1" dirty="0"/>
              <a:t>?</a:t>
            </a:r>
          </a:p>
        </p:txBody>
      </p:sp>
      <p:sp>
        <p:nvSpPr>
          <p:cNvPr id="3" name="ZoneTexte 2"/>
          <p:cNvSpPr txBox="1"/>
          <p:nvPr/>
        </p:nvSpPr>
        <p:spPr>
          <a:xfrm>
            <a:off x="6681292" y="3511699"/>
            <a:ext cx="315406" cy="369332"/>
          </a:xfrm>
          <a:prstGeom prst="rect">
            <a:avLst/>
          </a:prstGeom>
          <a:noFill/>
        </p:spPr>
        <p:txBody>
          <a:bodyPr wrap="square" rtlCol="0">
            <a:spAutoFit/>
          </a:bodyPr>
          <a:lstStyle/>
          <a:p>
            <a:r>
              <a:rPr lang="fr-FR" dirty="0"/>
              <a:t>0</a:t>
            </a:r>
          </a:p>
        </p:txBody>
      </p:sp>
      <p:sp>
        <p:nvSpPr>
          <p:cNvPr id="4" name="ZoneTexte 3"/>
          <p:cNvSpPr txBox="1"/>
          <p:nvPr/>
        </p:nvSpPr>
        <p:spPr>
          <a:xfrm>
            <a:off x="6874260" y="2583618"/>
            <a:ext cx="4939353" cy="738664"/>
          </a:xfrm>
          <a:prstGeom prst="rect">
            <a:avLst/>
          </a:prstGeom>
          <a:noFill/>
        </p:spPr>
        <p:txBody>
          <a:bodyPr wrap="square" rtlCol="0">
            <a:spAutoFit/>
          </a:bodyPr>
          <a:lstStyle/>
          <a:p>
            <a:pPr algn="ctr"/>
            <a:r>
              <a:rPr lang="fr-FR" sz="2400" dirty="0"/>
              <a:t>On suppose que :</a:t>
            </a:r>
          </a:p>
          <a:p>
            <a:endParaRPr lang="fr-FR" dirty="0"/>
          </a:p>
        </p:txBody>
      </p:sp>
    </p:spTree>
    <p:extLst>
      <p:ext uri="{BB962C8B-B14F-4D97-AF65-F5344CB8AC3E}">
        <p14:creationId xmlns:p14="http://schemas.microsoft.com/office/powerpoint/2010/main" val="18187258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87680" y="329184"/>
            <a:ext cx="11362944" cy="769441"/>
          </a:xfrm>
          <a:prstGeom prst="rect">
            <a:avLst/>
          </a:prstGeom>
          <a:noFill/>
        </p:spPr>
        <p:txBody>
          <a:bodyPr wrap="square" rtlCol="0">
            <a:spAutoFit/>
          </a:bodyPr>
          <a:lstStyle/>
          <a:p>
            <a:r>
              <a:rPr lang="fr-FR" sz="4400" b="1" dirty="0">
                <a:latin typeface="+mj-lt"/>
              </a:rPr>
              <a:t>Inflation et accélération de l’expansion de l’Univers</a:t>
            </a:r>
          </a:p>
        </p:txBody>
      </p:sp>
      <p:sp>
        <p:nvSpPr>
          <p:cNvPr id="3" name="ZoneTexte 2"/>
          <p:cNvSpPr txBox="1"/>
          <p:nvPr/>
        </p:nvSpPr>
        <p:spPr>
          <a:xfrm>
            <a:off x="394915" y="1313025"/>
            <a:ext cx="7278094" cy="3277820"/>
          </a:xfrm>
          <a:prstGeom prst="rect">
            <a:avLst/>
          </a:prstGeom>
          <a:noFill/>
        </p:spPr>
        <p:txBody>
          <a:bodyPr wrap="square" rtlCol="0">
            <a:spAutoFit/>
          </a:bodyPr>
          <a:lstStyle/>
          <a:p>
            <a:r>
              <a:rPr lang="fr-FR" sz="2800" b="1" dirty="0"/>
              <a:t>INFLATION PRIMORDIALE</a:t>
            </a:r>
            <a:r>
              <a:rPr lang="fr-FR" sz="2800" dirty="0"/>
              <a:t>: </a:t>
            </a:r>
          </a:p>
          <a:p>
            <a:endParaRPr lang="fr-FR" sz="1100" dirty="0"/>
          </a:p>
          <a:p>
            <a:r>
              <a:rPr lang="fr-FR" sz="2400" dirty="0"/>
              <a:t>théorie développée par </a:t>
            </a:r>
            <a:r>
              <a:rPr lang="fr-FR" sz="2400" b="1" dirty="0"/>
              <a:t>Alan GUTH </a:t>
            </a:r>
            <a:r>
              <a:rPr lang="fr-FR" sz="2000" dirty="0"/>
              <a:t>(1947- ) </a:t>
            </a:r>
            <a:r>
              <a:rPr lang="fr-FR" sz="2400" dirty="0"/>
              <a:t>: </a:t>
            </a:r>
          </a:p>
          <a:p>
            <a:r>
              <a:rPr lang="fr-FR" sz="2400" dirty="0"/>
              <a:t>L’inflation se serait produite entre 10</a:t>
            </a:r>
            <a:r>
              <a:rPr lang="fr-FR" sz="2400" baseline="30000" dirty="0"/>
              <a:t>-35</a:t>
            </a:r>
            <a:r>
              <a:rPr lang="fr-FR" sz="2400" dirty="0"/>
              <a:t> s et 10</a:t>
            </a:r>
            <a:r>
              <a:rPr lang="fr-FR" sz="2400" baseline="30000" dirty="0"/>
              <a:t>-32</a:t>
            </a:r>
            <a:r>
              <a:rPr lang="fr-FR" sz="2400" dirty="0"/>
              <a:t> s après le </a:t>
            </a:r>
            <a:r>
              <a:rPr lang="fr-FR" sz="2400" dirty="0" err="1"/>
              <a:t>Big</a:t>
            </a:r>
            <a:r>
              <a:rPr lang="fr-FR" sz="2400" dirty="0"/>
              <a:t> Bang et aurait provoqué une fulgurante expansion : la taille de l’univers aurait alors été multipliée par un facteur 10</a:t>
            </a:r>
            <a:r>
              <a:rPr lang="fr-FR" sz="2400" baseline="30000" dirty="0"/>
              <a:t>40</a:t>
            </a:r>
            <a:r>
              <a:rPr lang="fr-FR" sz="2400" dirty="0"/>
              <a:t>. </a:t>
            </a:r>
          </a:p>
          <a:p>
            <a:endParaRPr lang="fr-FR" sz="2400" dirty="0"/>
          </a:p>
          <a:p>
            <a:r>
              <a:rPr lang="fr-FR" sz="2400" dirty="0"/>
              <a:t> </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1792" y="1098625"/>
            <a:ext cx="3395737" cy="3694107"/>
          </a:xfrm>
          <a:prstGeom prst="rect">
            <a:avLst/>
          </a:prstGeom>
        </p:spPr>
      </p:pic>
      <p:sp>
        <p:nvSpPr>
          <p:cNvPr id="5" name="ZoneTexte 4"/>
          <p:cNvSpPr txBox="1"/>
          <p:nvPr/>
        </p:nvSpPr>
        <p:spPr>
          <a:xfrm>
            <a:off x="394915" y="4426565"/>
            <a:ext cx="10734261" cy="2431435"/>
          </a:xfrm>
          <a:prstGeom prst="rect">
            <a:avLst/>
          </a:prstGeom>
          <a:noFill/>
        </p:spPr>
        <p:txBody>
          <a:bodyPr wrap="square" rtlCol="0">
            <a:spAutoFit/>
          </a:bodyPr>
          <a:lstStyle/>
          <a:p>
            <a:r>
              <a:rPr lang="fr-FR" sz="2800" b="1" dirty="0"/>
              <a:t>ACCELERATION DE L’EXPANSION DE L’UNIVERS :</a:t>
            </a:r>
          </a:p>
          <a:p>
            <a:endParaRPr lang="fr-FR" sz="1000" dirty="0"/>
          </a:p>
          <a:p>
            <a:r>
              <a:rPr lang="fr-FR" sz="2400" dirty="0"/>
              <a:t>Saul PERLMUTTER, Brian SCHMIDT et Adam RIESS ont mesuré en 1998 que la vitesse d’éloignement des galaxies par rapport à la Voie Lactée augmente au cours du temps (prix Nobel 2011). </a:t>
            </a:r>
          </a:p>
          <a:p>
            <a:r>
              <a:rPr lang="fr-FR" sz="2400" dirty="0"/>
              <a:t>On expliquerait ce phénomène par l’existence d’une énergie sombre</a:t>
            </a:r>
          </a:p>
          <a:p>
            <a:endParaRPr lang="fr-FR" dirty="0"/>
          </a:p>
        </p:txBody>
      </p:sp>
    </p:spTree>
    <p:extLst>
      <p:ext uri="{BB962C8B-B14F-4D97-AF65-F5344CB8AC3E}">
        <p14:creationId xmlns:p14="http://schemas.microsoft.com/office/powerpoint/2010/main" val="35377469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87680" y="103897"/>
            <a:ext cx="11362944" cy="769441"/>
          </a:xfrm>
          <a:prstGeom prst="rect">
            <a:avLst/>
          </a:prstGeom>
          <a:noFill/>
        </p:spPr>
        <p:txBody>
          <a:bodyPr wrap="square" rtlCol="0">
            <a:spAutoFit/>
          </a:bodyPr>
          <a:lstStyle/>
          <a:p>
            <a:pPr algn="ctr"/>
            <a:r>
              <a:rPr lang="fr-FR" sz="4400" b="1" dirty="0">
                <a:latin typeface="+mj-lt"/>
              </a:rPr>
              <a:t>Energie sombre et matière noire</a:t>
            </a:r>
          </a:p>
        </p:txBody>
      </p:sp>
      <p:sp>
        <p:nvSpPr>
          <p:cNvPr id="3" name="ZoneTexte 2"/>
          <p:cNvSpPr txBox="1"/>
          <p:nvPr/>
        </p:nvSpPr>
        <p:spPr>
          <a:xfrm>
            <a:off x="487680" y="1100991"/>
            <a:ext cx="11033760" cy="5447645"/>
          </a:xfrm>
          <a:prstGeom prst="rect">
            <a:avLst/>
          </a:prstGeom>
          <a:noFill/>
        </p:spPr>
        <p:txBody>
          <a:bodyPr wrap="square" rtlCol="0">
            <a:spAutoFit/>
          </a:bodyPr>
          <a:lstStyle/>
          <a:p>
            <a:r>
              <a:rPr lang="fr-FR" sz="2800" b="1" dirty="0"/>
              <a:t>MATIERE NOIRE : </a:t>
            </a:r>
            <a:endParaRPr lang="fr-FR" sz="2400" dirty="0">
              <a:latin typeface="+mj-lt"/>
            </a:endParaRPr>
          </a:p>
          <a:p>
            <a:r>
              <a:rPr lang="fr-FR" sz="2400" b="1" dirty="0">
                <a:latin typeface="+mj-lt"/>
              </a:rPr>
              <a:t>Son existence est déduite de l’effet gravitationnel que la matière noire semble avoir sur la matière visible. Elle devrait constituer environ 27 % de l’univers alors que la matière ordinaire que nous connaissons ne représente que 5 % du contenu de l’univers.</a:t>
            </a:r>
          </a:p>
          <a:p>
            <a:r>
              <a:rPr lang="fr-FR" sz="2400" b="1" dirty="0">
                <a:latin typeface="+mj-lt"/>
              </a:rPr>
              <a:t>SUSY est une théorie qui pourrait expliquer l’existence des particules  constituant la matière noire. Mais le LHC ne les a pas encore trouvées ! </a:t>
            </a:r>
          </a:p>
          <a:p>
            <a:endParaRPr lang="fr-FR" sz="2800" b="1" dirty="0"/>
          </a:p>
          <a:p>
            <a:r>
              <a:rPr lang="fr-FR" sz="2800" b="1" dirty="0"/>
              <a:t>ENERGIE SOMBRE :</a:t>
            </a:r>
            <a:endParaRPr lang="fr-FR" sz="2800" dirty="0"/>
          </a:p>
          <a:p>
            <a:r>
              <a:rPr lang="fr-FR" sz="2400" dirty="0"/>
              <a:t>L’énergie sombre constituerait environ 68 % de l’univers et semble associée au vide de l’espace. Elle serait distribuée de façon uniforme dans l’espace et dans le temps. Elle ne se dilue donc pas avec l’expansion de l’univers.</a:t>
            </a:r>
          </a:p>
          <a:p>
            <a:r>
              <a:rPr lang="fr-FR" sz="2400" dirty="0"/>
              <a:t>Il en résulte une force répulsive qui tend à accélérer l’expansion de l’univers. </a:t>
            </a:r>
          </a:p>
          <a:p>
            <a:r>
              <a:rPr lang="fr-FR" sz="2400" dirty="0"/>
              <a:t>D’où l’introduction d’une nouvelle constante cosmologique dans les équations d’EINSTEIN pour rendre l’univers dynamique  ! </a:t>
            </a:r>
          </a:p>
        </p:txBody>
      </p:sp>
    </p:spTree>
    <p:extLst>
      <p:ext uri="{BB962C8B-B14F-4D97-AF65-F5344CB8AC3E}">
        <p14:creationId xmlns:p14="http://schemas.microsoft.com/office/powerpoint/2010/main" val="39902147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99872" y="340031"/>
            <a:ext cx="11228832" cy="769441"/>
          </a:xfrm>
          <a:prstGeom prst="rect">
            <a:avLst/>
          </a:prstGeom>
          <a:noFill/>
        </p:spPr>
        <p:txBody>
          <a:bodyPr wrap="square" rtlCol="0">
            <a:spAutoFit/>
          </a:bodyPr>
          <a:lstStyle/>
          <a:p>
            <a:pPr algn="ctr"/>
            <a:r>
              <a:rPr lang="fr-FR" sz="4400" b="1" dirty="0"/>
              <a:t>Les TROUS NOIRS</a:t>
            </a:r>
          </a:p>
        </p:txBody>
      </p:sp>
      <p:sp>
        <p:nvSpPr>
          <p:cNvPr id="15" name="ZoneTexte 14"/>
          <p:cNvSpPr txBox="1"/>
          <p:nvPr/>
        </p:nvSpPr>
        <p:spPr>
          <a:xfrm>
            <a:off x="499872" y="1109472"/>
            <a:ext cx="10911840" cy="2246769"/>
          </a:xfrm>
          <a:prstGeom prst="rect">
            <a:avLst/>
          </a:prstGeom>
          <a:noFill/>
        </p:spPr>
        <p:txBody>
          <a:bodyPr wrap="square" rtlCol="0">
            <a:spAutoFit/>
          </a:bodyPr>
          <a:lstStyle/>
          <a:p>
            <a:r>
              <a:rPr lang="fr-FR" sz="2800" dirty="0"/>
              <a:t>Après celle du Big-Bang, c’est la deuxième singularité prédite par la théorie de la Relativité Générale </a:t>
            </a:r>
            <a:r>
              <a:rPr lang="fr-FR" sz="2400" dirty="0"/>
              <a:t>(horizon de </a:t>
            </a:r>
            <a:r>
              <a:rPr lang="fr-FR" sz="2400" b="1" dirty="0"/>
              <a:t>SCHWARZSCHILD</a:t>
            </a:r>
            <a:r>
              <a:rPr lang="fr-FR" sz="2400" dirty="0"/>
              <a:t>  1915)</a:t>
            </a:r>
            <a:r>
              <a:rPr lang="fr-FR" sz="2800" dirty="0"/>
              <a:t>. </a:t>
            </a:r>
          </a:p>
          <a:p>
            <a:endParaRPr lang="fr-FR" sz="2800" dirty="0"/>
          </a:p>
          <a:p>
            <a:endParaRPr lang="fr-FR" sz="2800" dirty="0"/>
          </a:p>
          <a:p>
            <a:endParaRPr lang="fr-FR" sz="2800" dirty="0"/>
          </a:p>
        </p:txBody>
      </p:sp>
      <p:pic>
        <p:nvPicPr>
          <p:cNvPr id="17" name="Imag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144" y="2439554"/>
            <a:ext cx="6947568" cy="3960114"/>
          </a:xfrm>
          <a:prstGeom prst="rect">
            <a:avLst/>
          </a:prstGeom>
        </p:spPr>
      </p:pic>
      <p:sp>
        <p:nvSpPr>
          <p:cNvPr id="18" name="ZoneTexte 17"/>
          <p:cNvSpPr txBox="1"/>
          <p:nvPr/>
        </p:nvSpPr>
        <p:spPr>
          <a:xfrm>
            <a:off x="7447440" y="2391352"/>
            <a:ext cx="4376928" cy="4154984"/>
          </a:xfrm>
          <a:prstGeom prst="rect">
            <a:avLst/>
          </a:prstGeom>
          <a:noFill/>
        </p:spPr>
        <p:txBody>
          <a:bodyPr wrap="square" rtlCol="0">
            <a:spAutoFit/>
          </a:bodyPr>
          <a:lstStyle/>
          <a:p>
            <a:r>
              <a:rPr lang="fr-FR" sz="2400" dirty="0"/>
              <a:t>Un trou noir, c’est </a:t>
            </a:r>
            <a:r>
              <a:rPr lang="fr-FR" sz="2400" b="1" dirty="0"/>
              <a:t>une région de l’espace de laquelle rien ne peut s’échapper</a:t>
            </a:r>
            <a:r>
              <a:rPr lang="fr-FR" sz="2400" dirty="0"/>
              <a:t>, pas même la lumière. Cela ne peut se produire que quand il existe une très grande masse suffisamment concentrée, et dont la force d’attraction gravitationnelle est suffisante pour retenir n’importe quel objet, particule ou même rayon lumineux.</a:t>
            </a:r>
          </a:p>
        </p:txBody>
      </p:sp>
    </p:spTree>
    <p:extLst>
      <p:ext uri="{BB962C8B-B14F-4D97-AF65-F5344CB8AC3E}">
        <p14:creationId xmlns:p14="http://schemas.microsoft.com/office/powerpoint/2010/main" val="6595877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20417" y="371061"/>
            <a:ext cx="10548731" cy="769441"/>
          </a:xfrm>
          <a:prstGeom prst="rect">
            <a:avLst/>
          </a:prstGeom>
          <a:noFill/>
        </p:spPr>
        <p:txBody>
          <a:bodyPr wrap="square" rtlCol="0">
            <a:spAutoFit/>
          </a:bodyPr>
          <a:lstStyle/>
          <a:p>
            <a:pPr algn="ctr"/>
            <a:r>
              <a:rPr lang="fr-FR" sz="4400" b="1" dirty="0">
                <a:latin typeface="+mj-lt"/>
              </a:rPr>
              <a:t>Formation des Trous Noirs </a:t>
            </a: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019" y="2716518"/>
            <a:ext cx="3950814" cy="2606722"/>
          </a:xfrm>
          <a:prstGeom prst="rect">
            <a:avLst/>
          </a:prstGeom>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9416" y="1475186"/>
            <a:ext cx="7236095" cy="5089387"/>
          </a:xfrm>
          <a:prstGeom prst="rect">
            <a:avLst/>
          </a:prstGeom>
        </p:spPr>
      </p:pic>
    </p:spTree>
    <p:extLst>
      <p:ext uri="{BB962C8B-B14F-4D97-AF65-F5344CB8AC3E}">
        <p14:creationId xmlns:p14="http://schemas.microsoft.com/office/powerpoint/2010/main" val="27230744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20417" y="371061"/>
            <a:ext cx="10548731" cy="769441"/>
          </a:xfrm>
          <a:prstGeom prst="rect">
            <a:avLst/>
          </a:prstGeom>
          <a:noFill/>
        </p:spPr>
        <p:txBody>
          <a:bodyPr wrap="square" rtlCol="0">
            <a:spAutoFit/>
          </a:bodyPr>
          <a:lstStyle/>
          <a:p>
            <a:pPr algn="ctr"/>
            <a:r>
              <a:rPr lang="fr-FR" sz="4400" b="1" dirty="0">
                <a:latin typeface="+mj-lt"/>
              </a:rPr>
              <a:t>Formation des Trous Noirs </a:t>
            </a:r>
          </a:p>
        </p:txBody>
      </p:sp>
      <p:sp>
        <p:nvSpPr>
          <p:cNvPr id="4" name="ZoneTexte 3"/>
          <p:cNvSpPr txBox="1"/>
          <p:nvPr/>
        </p:nvSpPr>
        <p:spPr>
          <a:xfrm>
            <a:off x="340205" y="2469723"/>
            <a:ext cx="6073847" cy="3785652"/>
          </a:xfrm>
          <a:prstGeom prst="rect">
            <a:avLst/>
          </a:prstGeom>
          <a:noFill/>
        </p:spPr>
        <p:txBody>
          <a:bodyPr wrap="square" rtlCol="0">
            <a:spAutoFit/>
          </a:bodyPr>
          <a:lstStyle/>
          <a:p>
            <a:pPr marL="457200" indent="-192088">
              <a:buFont typeface="Arial" panose="020B0604020202020204" pitchFamily="34" charset="0"/>
              <a:buChar char="•"/>
            </a:pPr>
            <a:r>
              <a:rPr lang="fr-FR" sz="2400" dirty="0">
                <a:latin typeface="+mj-lt"/>
              </a:rPr>
              <a:t> </a:t>
            </a:r>
            <a:r>
              <a:rPr lang="fr-FR" sz="2400" dirty="0"/>
              <a:t>si M &lt;  1,4 M</a:t>
            </a:r>
            <a:r>
              <a:rPr lang="az-Cyrl-AZ" sz="2400" baseline="-25000" dirty="0"/>
              <a:t>Ѳ</a:t>
            </a:r>
            <a:r>
              <a:rPr lang="fr-FR" sz="2400" dirty="0"/>
              <a:t> </a:t>
            </a:r>
            <a:r>
              <a:rPr lang="fr-FR" sz="2400" dirty="0">
                <a:latin typeface="+mj-lt"/>
              </a:rPr>
              <a:t>: </a:t>
            </a:r>
            <a:r>
              <a:rPr lang="fr-FR" sz="2400" dirty="0"/>
              <a:t>l’étoile se transforme en naine blanche (rayon équivalent au rayon de la Terre)</a:t>
            </a:r>
          </a:p>
          <a:p>
            <a:pPr marL="457200" indent="-192088">
              <a:buFont typeface="Arial" panose="020B0604020202020204" pitchFamily="34" charset="0"/>
              <a:buChar char="•"/>
            </a:pPr>
            <a:endParaRPr lang="fr-FR" sz="2400" dirty="0">
              <a:latin typeface="+mj-lt"/>
            </a:endParaRPr>
          </a:p>
          <a:p>
            <a:pPr marL="457200" indent="-192088">
              <a:buFont typeface="Arial" panose="020B0604020202020204" pitchFamily="34" charset="0"/>
              <a:buChar char="•"/>
            </a:pPr>
            <a:r>
              <a:rPr lang="fr-FR" sz="2400" dirty="0"/>
              <a:t> si M &lt;  2,3 M</a:t>
            </a:r>
            <a:r>
              <a:rPr lang="az-Cyrl-AZ" sz="2400" baseline="-25000" dirty="0"/>
              <a:t>Ѳ</a:t>
            </a:r>
            <a:r>
              <a:rPr lang="fr-FR" sz="2400" dirty="0"/>
              <a:t> : l’étoile se transforme en étoile à neutrons (rayon de l’ordre de 10 km)</a:t>
            </a:r>
          </a:p>
          <a:p>
            <a:pPr marL="457200" indent="-192088">
              <a:buFont typeface="Arial" panose="020B0604020202020204" pitchFamily="34" charset="0"/>
              <a:buChar char="•"/>
            </a:pPr>
            <a:endParaRPr lang="fr-FR" sz="2400" dirty="0">
              <a:latin typeface="+mj-lt"/>
            </a:endParaRPr>
          </a:p>
          <a:p>
            <a:pPr marL="457200" indent="-192088">
              <a:buFont typeface="Arial" panose="020B0604020202020204" pitchFamily="34" charset="0"/>
              <a:buChar char="•"/>
            </a:pPr>
            <a:r>
              <a:rPr lang="fr-FR" sz="2400" dirty="0"/>
              <a:t>si M  &gt;  2,3 M</a:t>
            </a:r>
            <a:r>
              <a:rPr lang="az-Cyrl-AZ" sz="2400" baseline="-25000" dirty="0"/>
              <a:t>Ѳ</a:t>
            </a:r>
            <a:r>
              <a:rPr lang="fr-FR" sz="2400" baseline="-25000" dirty="0"/>
              <a:t>  </a:t>
            </a:r>
            <a:r>
              <a:rPr lang="fr-FR" sz="2400" dirty="0"/>
              <a:t>: l’étoile se transforme en trou noir</a:t>
            </a:r>
            <a:r>
              <a:rPr lang="fr-FR" sz="2400" dirty="0">
                <a:latin typeface="+mj-lt"/>
              </a:rPr>
              <a:t>.</a:t>
            </a:r>
          </a:p>
        </p:txBody>
      </p:sp>
      <p:sp>
        <p:nvSpPr>
          <p:cNvPr id="3" name="ZoneTexte 2"/>
          <p:cNvSpPr txBox="1"/>
          <p:nvPr/>
        </p:nvSpPr>
        <p:spPr>
          <a:xfrm>
            <a:off x="914400" y="1364776"/>
            <a:ext cx="7673009" cy="1169551"/>
          </a:xfrm>
          <a:prstGeom prst="rect">
            <a:avLst/>
          </a:prstGeom>
          <a:noFill/>
        </p:spPr>
        <p:txBody>
          <a:bodyPr wrap="square" rtlCol="0">
            <a:spAutoFit/>
          </a:bodyPr>
          <a:lstStyle/>
          <a:p>
            <a:r>
              <a:rPr lang="fr-FR" sz="2400" dirty="0"/>
              <a:t>A la suite de l’explosion d’une étoile (supernova ou quasar) et en fonction de sa masse M </a:t>
            </a:r>
            <a:r>
              <a:rPr lang="fr-FR" sz="2800" dirty="0"/>
              <a:t>:</a:t>
            </a:r>
          </a:p>
          <a:p>
            <a:endParaRPr lang="fr-FR"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4699" y="1960024"/>
            <a:ext cx="5373434" cy="4805051"/>
          </a:xfrm>
          <a:prstGeom prst="rect">
            <a:avLst/>
          </a:prstGeom>
        </p:spPr>
      </p:pic>
    </p:spTree>
    <p:extLst>
      <p:ext uri="{BB962C8B-B14F-4D97-AF65-F5344CB8AC3E}">
        <p14:creationId xmlns:p14="http://schemas.microsoft.com/office/powerpoint/2010/main" val="15542929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877824" y="239651"/>
            <a:ext cx="10216896" cy="769441"/>
          </a:xfrm>
          <a:prstGeom prst="rect">
            <a:avLst/>
          </a:prstGeom>
          <a:noFill/>
        </p:spPr>
        <p:txBody>
          <a:bodyPr wrap="square" rtlCol="0">
            <a:spAutoFit/>
          </a:bodyPr>
          <a:lstStyle/>
          <a:p>
            <a:pPr algn="ctr"/>
            <a:r>
              <a:rPr lang="fr-FR" sz="4400" b="1" dirty="0">
                <a:latin typeface="+mj-lt"/>
              </a:rPr>
              <a:t>Les trous noirs</a:t>
            </a:r>
          </a:p>
        </p:txBody>
      </p:sp>
      <p:sp>
        <p:nvSpPr>
          <p:cNvPr id="4" name="ZoneTexte 3"/>
          <p:cNvSpPr txBox="1"/>
          <p:nvPr/>
        </p:nvSpPr>
        <p:spPr>
          <a:xfrm>
            <a:off x="432816" y="1695781"/>
            <a:ext cx="11106912" cy="3046988"/>
          </a:xfrm>
          <a:prstGeom prst="rect">
            <a:avLst/>
          </a:prstGeom>
          <a:noFill/>
        </p:spPr>
        <p:txBody>
          <a:bodyPr wrap="square" rtlCol="0">
            <a:spAutoFit/>
          </a:bodyPr>
          <a:lstStyle/>
          <a:p>
            <a:r>
              <a:rPr lang="fr-FR" sz="2400" dirty="0"/>
              <a:t>Il existe 4 types de trous noirs : </a:t>
            </a:r>
          </a:p>
          <a:p>
            <a:endParaRPr lang="fr-FR" sz="2400" dirty="0"/>
          </a:p>
          <a:p>
            <a:pPr marL="342900" indent="-342900">
              <a:buFont typeface="Arial" panose="020B0604020202020204" pitchFamily="34" charset="0"/>
              <a:buChar char="•"/>
            </a:pPr>
            <a:r>
              <a:rPr lang="fr-FR" sz="2400" b="1" dirty="0"/>
              <a:t> les trous noirs primordiaux</a:t>
            </a:r>
            <a:r>
              <a:rPr lang="fr-FR" sz="2400" dirty="0"/>
              <a:t>, formés juste après le </a:t>
            </a:r>
            <a:r>
              <a:rPr lang="fr-FR" sz="2400" dirty="0" err="1"/>
              <a:t>Big</a:t>
            </a:r>
            <a:r>
              <a:rPr lang="fr-FR" sz="2400" dirty="0"/>
              <a:t> Bang, de taille microscopique </a:t>
            </a:r>
            <a:r>
              <a:rPr lang="fr-FR" sz="2400" i="1" dirty="0"/>
              <a:t>(hypothétique)</a:t>
            </a:r>
          </a:p>
          <a:p>
            <a:endParaRPr lang="fr-FR" sz="2400" i="1" dirty="0"/>
          </a:p>
          <a:p>
            <a:endParaRPr lang="fr-FR" sz="2400" i="1" dirty="0"/>
          </a:p>
          <a:p>
            <a:pPr marL="342900" indent="-342900">
              <a:buFont typeface="Arial" panose="020B0604020202020204" pitchFamily="34" charset="0"/>
              <a:buChar char="•"/>
            </a:pPr>
            <a:r>
              <a:rPr lang="fr-FR" sz="2400" b="1" dirty="0"/>
              <a:t>Les trous noirs intermédiaires</a:t>
            </a:r>
            <a:r>
              <a:rPr lang="fr-FR" sz="2400" dirty="0"/>
              <a:t>, de l’ordre de 100 à 1 000 fois la masse du soleil, sont des sources de rayons X </a:t>
            </a:r>
            <a:r>
              <a:rPr lang="fr-FR" sz="2400" i="1" dirty="0"/>
              <a:t>(toujours hypothétique)</a:t>
            </a:r>
          </a:p>
        </p:txBody>
      </p:sp>
    </p:spTree>
    <p:extLst>
      <p:ext uri="{BB962C8B-B14F-4D97-AF65-F5344CB8AC3E}">
        <p14:creationId xmlns:p14="http://schemas.microsoft.com/office/powerpoint/2010/main" val="21968512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877824" y="239651"/>
            <a:ext cx="10216896" cy="769441"/>
          </a:xfrm>
          <a:prstGeom prst="rect">
            <a:avLst/>
          </a:prstGeom>
          <a:noFill/>
        </p:spPr>
        <p:txBody>
          <a:bodyPr wrap="square" rtlCol="0">
            <a:spAutoFit/>
          </a:bodyPr>
          <a:lstStyle/>
          <a:p>
            <a:pPr algn="ctr"/>
            <a:r>
              <a:rPr lang="fr-FR" sz="4400" b="1" dirty="0">
                <a:latin typeface="+mj-lt"/>
              </a:rPr>
              <a:t>Les trous noirs</a:t>
            </a:r>
          </a:p>
        </p:txBody>
      </p:sp>
      <p:sp>
        <p:nvSpPr>
          <p:cNvPr id="4" name="ZoneTexte 3"/>
          <p:cNvSpPr txBox="1"/>
          <p:nvPr/>
        </p:nvSpPr>
        <p:spPr>
          <a:xfrm>
            <a:off x="573024" y="1286348"/>
            <a:ext cx="11106912" cy="4893647"/>
          </a:xfrm>
          <a:prstGeom prst="rect">
            <a:avLst/>
          </a:prstGeom>
          <a:noFill/>
        </p:spPr>
        <p:txBody>
          <a:bodyPr wrap="square" rtlCol="0">
            <a:spAutoFit/>
          </a:bodyPr>
          <a:lstStyle/>
          <a:p>
            <a:r>
              <a:rPr lang="fr-FR" sz="2400" dirty="0"/>
              <a:t>Il existe 4 types de trous noirs : </a:t>
            </a:r>
          </a:p>
          <a:p>
            <a:endParaRPr lang="fr-FR" sz="2400" dirty="0"/>
          </a:p>
          <a:p>
            <a:pPr marL="342900" indent="-342900">
              <a:buFont typeface="Arial" panose="020B0604020202020204" pitchFamily="34" charset="0"/>
              <a:buChar char="•"/>
            </a:pPr>
            <a:r>
              <a:rPr lang="fr-FR" sz="2400" b="1" dirty="0"/>
              <a:t>Les trous noirs stellaires</a:t>
            </a:r>
            <a:r>
              <a:rPr lang="fr-FR" sz="2400" dirty="0"/>
              <a:t>, créé par l’effondrement d’une étoile dont le carburant est épuisé </a:t>
            </a:r>
            <a:r>
              <a:rPr lang="fr-FR" sz="2000" dirty="0"/>
              <a:t>(fin des réactions thermonucléaires) </a:t>
            </a:r>
          </a:p>
          <a:p>
            <a:r>
              <a:rPr lang="fr-FR" sz="2000" i="1" dirty="0"/>
              <a:t>	</a:t>
            </a:r>
            <a:r>
              <a:rPr lang="fr-FR" sz="2400" i="1" dirty="0"/>
              <a:t>Exemples</a:t>
            </a:r>
            <a:r>
              <a:rPr lang="fr-FR" sz="2400" dirty="0"/>
              <a:t> : SIGNUS X-1 et notre soleil dans 4 millions d’années)</a:t>
            </a:r>
          </a:p>
          <a:p>
            <a:pPr marL="342900" indent="-342900">
              <a:buFont typeface="Arial" panose="020B0604020202020204" pitchFamily="34" charset="0"/>
              <a:buChar char="•"/>
            </a:pPr>
            <a:endParaRPr lang="fr-FR" sz="2400" b="1" dirty="0"/>
          </a:p>
          <a:p>
            <a:pPr marL="342900" indent="-342900">
              <a:buFont typeface="Arial" panose="020B0604020202020204" pitchFamily="34" charset="0"/>
              <a:buChar char="•"/>
            </a:pPr>
            <a:r>
              <a:rPr lang="fr-FR" sz="2400" b="1" dirty="0"/>
              <a:t>Les trous noirs </a:t>
            </a:r>
            <a:r>
              <a:rPr lang="fr-FR" sz="2400" b="1" dirty="0" err="1"/>
              <a:t>supermassifs</a:t>
            </a:r>
            <a:r>
              <a:rPr lang="fr-FR" sz="2400" dirty="0"/>
              <a:t>, des millions ou milliards de fois plus massifs, qui se cachent au centre des galaxies, sont à l'origine de processus parmi les plus énergétiques de l'Univers et résultent sans doute de l'accrétion progressive de la matière environnante ou de la fusion de trous noirs initialement nés de la mort d'étoiles massives. </a:t>
            </a:r>
          </a:p>
          <a:p>
            <a:r>
              <a:rPr lang="fr-FR" sz="2400" dirty="0"/>
              <a:t>	</a:t>
            </a:r>
            <a:r>
              <a:rPr lang="fr-FR" sz="2400" i="1" dirty="0"/>
              <a:t>Exemple</a:t>
            </a:r>
            <a:r>
              <a:rPr lang="fr-FR" sz="2400" dirty="0"/>
              <a:t> : SAGITARIUS A*, au cœur de la Voie lactée, dont la masse est estimée</a:t>
            </a:r>
          </a:p>
          <a:p>
            <a:r>
              <a:rPr lang="fr-FR" sz="2400" dirty="0"/>
              <a:t>	entre deux et quatre millions de fois celle du Soleil. </a:t>
            </a:r>
          </a:p>
        </p:txBody>
      </p:sp>
    </p:spTree>
    <p:extLst>
      <p:ext uri="{BB962C8B-B14F-4D97-AF65-F5344CB8AC3E}">
        <p14:creationId xmlns:p14="http://schemas.microsoft.com/office/powerpoint/2010/main" val="27016192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888183" y="509112"/>
            <a:ext cx="10216896" cy="769441"/>
          </a:xfrm>
          <a:prstGeom prst="rect">
            <a:avLst/>
          </a:prstGeom>
          <a:noFill/>
        </p:spPr>
        <p:txBody>
          <a:bodyPr wrap="square" rtlCol="0">
            <a:spAutoFit/>
          </a:bodyPr>
          <a:lstStyle/>
          <a:p>
            <a:pPr algn="ctr"/>
            <a:r>
              <a:rPr lang="fr-FR" sz="4400" b="1" dirty="0">
                <a:latin typeface="+mj-lt"/>
              </a:rPr>
              <a:t>Les trous noirs théoriques  </a:t>
            </a:r>
          </a:p>
        </p:txBody>
      </p:sp>
      <p:sp>
        <p:nvSpPr>
          <p:cNvPr id="6" name="ZoneTexte 5"/>
          <p:cNvSpPr txBox="1"/>
          <p:nvPr/>
        </p:nvSpPr>
        <p:spPr>
          <a:xfrm>
            <a:off x="717495" y="1659043"/>
            <a:ext cx="10387584" cy="954107"/>
          </a:xfrm>
          <a:prstGeom prst="rect">
            <a:avLst/>
          </a:prstGeom>
          <a:noFill/>
        </p:spPr>
        <p:txBody>
          <a:bodyPr wrap="square" rtlCol="0">
            <a:spAutoFit/>
          </a:bodyPr>
          <a:lstStyle/>
          <a:p>
            <a:r>
              <a:rPr lang="fr-FR" sz="2800" dirty="0"/>
              <a:t>Paradoxe de l’évaporation des trous noirs primordiaux : </a:t>
            </a:r>
          </a:p>
          <a:p>
            <a:r>
              <a:rPr lang="fr-FR" sz="2800" dirty="0"/>
              <a:t>le rayonnement de </a:t>
            </a:r>
            <a:r>
              <a:rPr lang="fr-FR" sz="2800" b="1" dirty="0"/>
              <a:t>Stephen HAWKING</a:t>
            </a:r>
            <a:r>
              <a:rPr lang="fr-FR" sz="2200" b="1" dirty="0"/>
              <a:t> </a:t>
            </a:r>
            <a:r>
              <a:rPr lang="fr-FR" sz="2200" dirty="0"/>
              <a:t>(1975)</a:t>
            </a:r>
            <a:endParaRPr lang="fr-FR" dirty="0"/>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0270" y="2327690"/>
            <a:ext cx="4071112" cy="4071112"/>
          </a:xfrm>
          <a:prstGeom prst="rect">
            <a:avLst/>
          </a:prstGeom>
        </p:spPr>
      </p:pic>
      <p:sp>
        <p:nvSpPr>
          <p:cNvPr id="3" name="ZoneTexte 2"/>
          <p:cNvSpPr txBox="1"/>
          <p:nvPr/>
        </p:nvSpPr>
        <p:spPr>
          <a:xfrm>
            <a:off x="717495" y="3763081"/>
            <a:ext cx="6858001" cy="2308324"/>
          </a:xfrm>
          <a:prstGeom prst="rect">
            <a:avLst/>
          </a:prstGeom>
          <a:noFill/>
        </p:spPr>
        <p:txBody>
          <a:bodyPr wrap="square" rtlCol="0">
            <a:spAutoFit/>
          </a:bodyPr>
          <a:lstStyle/>
          <a:p>
            <a:r>
              <a:rPr lang="fr-FR" sz="2400" dirty="0"/>
              <a:t>Ce rayonnement est trop faible pour pouvoir être observé : </a:t>
            </a:r>
          </a:p>
          <a:p>
            <a:pPr marL="342900" indent="-342900">
              <a:buFont typeface="Arial" panose="020B0604020202020204" pitchFamily="34" charset="0"/>
              <a:buChar char="•"/>
            </a:pPr>
            <a:r>
              <a:rPr lang="fr-FR" sz="2400" dirty="0"/>
              <a:t>pour un trou noir de la masse du soleil,  </a:t>
            </a:r>
          </a:p>
          <a:p>
            <a:r>
              <a:rPr lang="fr-FR" sz="2400" dirty="0"/>
              <a:t>	T</a:t>
            </a:r>
            <a:r>
              <a:rPr lang="fr-FR" sz="2400" baseline="-25000" dirty="0"/>
              <a:t>H</a:t>
            </a:r>
            <a:r>
              <a:rPr lang="fr-FR" sz="2400" dirty="0"/>
              <a:t> est de l’ordre de 10</a:t>
            </a:r>
            <a:r>
              <a:rPr lang="fr-FR" sz="2400" baseline="30000" dirty="0"/>
              <a:t>-7</a:t>
            </a:r>
            <a:r>
              <a:rPr lang="fr-FR" sz="2400" dirty="0"/>
              <a:t> ° Kelvin, </a:t>
            </a:r>
          </a:p>
          <a:p>
            <a:pPr marL="342900" indent="-342900">
              <a:buFont typeface="Arial" panose="020B0604020202020204" pitchFamily="34" charset="0"/>
              <a:buChar char="•"/>
            </a:pPr>
            <a:r>
              <a:rPr lang="fr-FR" sz="2400" dirty="0"/>
              <a:t>pour un trou noir </a:t>
            </a:r>
            <a:r>
              <a:rPr lang="fr-FR" sz="2400" dirty="0" err="1"/>
              <a:t>supermassif</a:t>
            </a:r>
            <a:r>
              <a:rPr lang="fr-FR" sz="2400" dirty="0"/>
              <a:t>,  </a:t>
            </a:r>
          </a:p>
          <a:p>
            <a:r>
              <a:rPr lang="fr-FR" sz="2400" dirty="0"/>
              <a:t>	T</a:t>
            </a:r>
            <a:r>
              <a:rPr lang="fr-FR" sz="2400" baseline="-25000" dirty="0"/>
              <a:t>H</a:t>
            </a:r>
            <a:r>
              <a:rPr lang="fr-FR" sz="2400" dirty="0"/>
              <a:t> est de l’ordre de 10</a:t>
            </a:r>
            <a:r>
              <a:rPr lang="fr-FR" sz="2400" baseline="30000" dirty="0"/>
              <a:t>6</a:t>
            </a:r>
            <a:r>
              <a:rPr lang="fr-FR" sz="2400" dirty="0"/>
              <a:t> à 10</a:t>
            </a:r>
            <a:r>
              <a:rPr lang="fr-FR" sz="2400" baseline="30000" dirty="0"/>
              <a:t>10</a:t>
            </a:r>
            <a:r>
              <a:rPr lang="fr-FR" baseline="30000" dirty="0"/>
              <a:t> </a:t>
            </a:r>
            <a:r>
              <a:rPr lang="fr-FR" dirty="0"/>
              <a:t> </a:t>
            </a:r>
            <a:r>
              <a:rPr lang="fr-FR" sz="2400" dirty="0"/>
              <a:t>plus faible !!!</a:t>
            </a:r>
          </a:p>
        </p:txBody>
      </p:sp>
    </p:spTree>
    <p:extLst>
      <p:ext uri="{BB962C8B-B14F-4D97-AF65-F5344CB8AC3E}">
        <p14:creationId xmlns:p14="http://schemas.microsoft.com/office/powerpoint/2010/main" val="8836995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879026" y="384562"/>
            <a:ext cx="10216896" cy="769441"/>
          </a:xfrm>
          <a:prstGeom prst="rect">
            <a:avLst/>
          </a:prstGeom>
          <a:noFill/>
        </p:spPr>
        <p:txBody>
          <a:bodyPr wrap="square" rtlCol="0">
            <a:spAutoFit/>
          </a:bodyPr>
          <a:lstStyle/>
          <a:p>
            <a:pPr algn="ctr"/>
            <a:r>
              <a:rPr lang="fr-FR" sz="4400" b="1" dirty="0">
                <a:latin typeface="+mj-lt"/>
              </a:rPr>
              <a:t>Les trous noirs</a:t>
            </a:r>
          </a:p>
        </p:txBody>
      </p:sp>
      <p:sp>
        <p:nvSpPr>
          <p:cNvPr id="2" name="Rectangle 1"/>
          <p:cNvSpPr/>
          <p:nvPr/>
        </p:nvSpPr>
        <p:spPr>
          <a:xfrm>
            <a:off x="6692872" y="5240222"/>
            <a:ext cx="5005349" cy="1477328"/>
          </a:xfrm>
          <a:prstGeom prst="rect">
            <a:avLst/>
          </a:prstGeom>
        </p:spPr>
        <p:txBody>
          <a:bodyPr wrap="square">
            <a:spAutoFit/>
          </a:bodyPr>
          <a:lstStyle/>
          <a:p>
            <a:r>
              <a:rPr lang="fr-FR" i="1" dirty="0">
                <a:solidFill>
                  <a:srgbClr val="000000"/>
                </a:solidFill>
                <a:latin typeface="Arial Narrow" panose="020B0606020202030204" pitchFamily="34" charset="0"/>
              </a:rPr>
              <a:t>Dans ce cas, l'espace-temps est non seulement déformé 'en entonnoir', mais en plus, il s'enroule pour suivre la rotation du trou noir. </a:t>
            </a:r>
            <a:br>
              <a:rPr lang="fr-FR" dirty="0"/>
            </a:br>
            <a:r>
              <a:rPr lang="fr-FR" i="1" dirty="0">
                <a:solidFill>
                  <a:srgbClr val="000000"/>
                </a:solidFill>
                <a:latin typeface="Arial Narrow" panose="020B0606020202030204" pitchFamily="34" charset="0"/>
              </a:rPr>
              <a:t>Un rayon lumineux qui irait droit vers le trou noir suivrait en fait la ligne d'espace-temps dessinée ici en rouge.</a:t>
            </a:r>
            <a:endParaRPr lang="fr-FR" dirty="0"/>
          </a:p>
        </p:txBody>
      </p:sp>
      <p:sp>
        <p:nvSpPr>
          <p:cNvPr id="3" name="ZoneTexte 2"/>
          <p:cNvSpPr txBox="1"/>
          <p:nvPr/>
        </p:nvSpPr>
        <p:spPr>
          <a:xfrm>
            <a:off x="307937" y="1454308"/>
            <a:ext cx="6112042" cy="4154984"/>
          </a:xfrm>
          <a:prstGeom prst="rect">
            <a:avLst/>
          </a:prstGeom>
          <a:noFill/>
        </p:spPr>
        <p:txBody>
          <a:bodyPr wrap="square" rtlCol="0">
            <a:spAutoFit/>
          </a:bodyPr>
          <a:lstStyle/>
          <a:p>
            <a:r>
              <a:rPr lang="fr-FR" sz="2400" dirty="0"/>
              <a:t>On ne peut pas voir un trou noir.</a:t>
            </a:r>
          </a:p>
          <a:p>
            <a:r>
              <a:rPr lang="fr-FR" sz="2400" dirty="0"/>
              <a:t>On ne voit que les incidences du trou noir sur son environnement.</a:t>
            </a:r>
          </a:p>
          <a:p>
            <a:endParaRPr lang="fr-FR" sz="2400" dirty="0"/>
          </a:p>
          <a:p>
            <a:r>
              <a:rPr lang="fr-FR" sz="2400" dirty="0"/>
              <a:t>Les trous noirs sont en rotation </a:t>
            </a:r>
            <a:r>
              <a:rPr lang="fr-FR" sz="2000" dirty="0"/>
              <a:t>(</a:t>
            </a:r>
            <a:r>
              <a:rPr lang="fr-FR" sz="2000" b="1" dirty="0"/>
              <a:t>KERR</a:t>
            </a:r>
            <a:r>
              <a:rPr lang="fr-FR" sz="2000" dirty="0"/>
              <a:t> – 1963)</a:t>
            </a:r>
            <a:r>
              <a:rPr lang="fr-FR" sz="2400" dirty="0"/>
              <a:t> </a:t>
            </a:r>
          </a:p>
          <a:p>
            <a:pPr marL="914400" lvl="1" indent="-457200">
              <a:buFont typeface="Arial" panose="020B0604020202020204" pitchFamily="34" charset="0"/>
              <a:buChar char="•"/>
            </a:pPr>
            <a:r>
              <a:rPr lang="fr-FR" sz="2400" dirty="0"/>
              <a:t>Ils absorbent de la matière extérieure qui augmente sa masse</a:t>
            </a:r>
          </a:p>
          <a:p>
            <a:pPr lvl="1"/>
            <a:endParaRPr lang="fr-FR" sz="2400" dirty="0"/>
          </a:p>
          <a:p>
            <a:pPr marL="914400" lvl="1" indent="-457200">
              <a:buFont typeface="Arial" panose="020B0604020202020204" pitchFamily="34" charset="0"/>
              <a:buChar char="•"/>
            </a:pPr>
            <a:r>
              <a:rPr lang="fr-FR" sz="2400" dirty="0"/>
              <a:t>Et comme il est en rotation, il peut échanger de l’énergie (processus de </a:t>
            </a:r>
            <a:r>
              <a:rPr lang="fr-FR" sz="2400" b="1" dirty="0"/>
              <a:t>Roger PENROSE</a:t>
            </a:r>
            <a:r>
              <a:rPr lang="fr-FR" sz="2400" dirty="0"/>
              <a:t>)</a:t>
            </a: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7592" y="1454308"/>
            <a:ext cx="4655908" cy="3785914"/>
          </a:xfrm>
          <a:prstGeom prst="rect">
            <a:avLst/>
          </a:prstGeom>
        </p:spPr>
      </p:pic>
    </p:spTree>
    <p:extLst>
      <p:ext uri="{BB962C8B-B14F-4D97-AF65-F5344CB8AC3E}">
        <p14:creationId xmlns:p14="http://schemas.microsoft.com/office/powerpoint/2010/main" val="98636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2382" y="184127"/>
            <a:ext cx="9788236" cy="6460236"/>
          </a:xfrm>
          <a:prstGeom prst="rect">
            <a:avLst/>
          </a:prstGeom>
        </p:spPr>
      </p:pic>
    </p:spTree>
    <p:extLst>
      <p:ext uri="{BB962C8B-B14F-4D97-AF65-F5344CB8AC3E}">
        <p14:creationId xmlns:p14="http://schemas.microsoft.com/office/powerpoint/2010/main" val="35174508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688582" y="299020"/>
            <a:ext cx="10216896" cy="769441"/>
          </a:xfrm>
          <a:prstGeom prst="rect">
            <a:avLst/>
          </a:prstGeom>
          <a:noFill/>
        </p:spPr>
        <p:txBody>
          <a:bodyPr wrap="square" rtlCol="0">
            <a:spAutoFit/>
          </a:bodyPr>
          <a:lstStyle/>
          <a:p>
            <a:pPr algn="ctr"/>
            <a:r>
              <a:rPr lang="fr-FR" sz="4400" b="1" dirty="0">
                <a:latin typeface="+mj-lt"/>
              </a:rPr>
              <a:t>Les trous noirs</a:t>
            </a:r>
          </a:p>
        </p:txBody>
      </p:sp>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63763" y="1068461"/>
            <a:ext cx="6461761" cy="5169408"/>
          </a:xfrm>
          <a:prstGeom prst="rect">
            <a:avLst/>
          </a:prstGeom>
        </p:spPr>
      </p:pic>
      <p:sp>
        <p:nvSpPr>
          <p:cNvPr id="6" name="ZoneTexte 5"/>
          <p:cNvSpPr txBox="1"/>
          <p:nvPr/>
        </p:nvSpPr>
        <p:spPr>
          <a:xfrm>
            <a:off x="251791" y="1639365"/>
            <a:ext cx="4837044" cy="2462213"/>
          </a:xfrm>
          <a:prstGeom prst="rect">
            <a:avLst/>
          </a:prstGeom>
          <a:noFill/>
        </p:spPr>
        <p:txBody>
          <a:bodyPr wrap="square" rtlCol="0">
            <a:spAutoFit/>
          </a:bodyPr>
          <a:lstStyle/>
          <a:p>
            <a:r>
              <a:rPr lang="fr-FR" sz="2200" dirty="0"/>
              <a:t>Une étoile est absorbée par un trou noir. </a:t>
            </a:r>
          </a:p>
          <a:p>
            <a:r>
              <a:rPr lang="fr-FR" sz="2200" dirty="0"/>
              <a:t>Le trou noir lui-même n’émet aucun rayonnement,</a:t>
            </a:r>
          </a:p>
          <a:p>
            <a:r>
              <a:rPr lang="fr-FR" sz="2200" dirty="0"/>
              <a:t>Mais la matière de l’étoile qui est aspirée vers le trou noir émet abondamment des rayonnements électromagnétiques</a:t>
            </a:r>
          </a:p>
          <a:p>
            <a:r>
              <a:rPr lang="fr-FR" sz="2200" dirty="0"/>
              <a:t> </a:t>
            </a:r>
            <a:r>
              <a:rPr lang="fr-FR" dirty="0"/>
              <a:t>(rayons X).</a:t>
            </a:r>
          </a:p>
        </p:txBody>
      </p:sp>
    </p:spTree>
    <p:extLst>
      <p:ext uri="{BB962C8B-B14F-4D97-AF65-F5344CB8AC3E}">
        <p14:creationId xmlns:p14="http://schemas.microsoft.com/office/powerpoint/2010/main" val="747812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897479" y="253580"/>
            <a:ext cx="10751245" cy="769441"/>
          </a:xfrm>
          <a:prstGeom prst="rect">
            <a:avLst/>
          </a:prstGeom>
          <a:noFill/>
        </p:spPr>
        <p:txBody>
          <a:bodyPr wrap="square" rtlCol="0">
            <a:spAutoFit/>
          </a:bodyPr>
          <a:lstStyle/>
          <a:p>
            <a:pPr algn="ctr"/>
            <a:r>
              <a:rPr lang="fr-FR" sz="4400" b="1" dirty="0">
                <a:latin typeface="+mj-lt"/>
              </a:rPr>
              <a:t>Les univers parallèles</a:t>
            </a: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5906" y="1347916"/>
            <a:ext cx="6182818" cy="5209673"/>
          </a:xfrm>
          <a:prstGeom prst="rect">
            <a:avLst/>
          </a:prstGeom>
        </p:spPr>
      </p:pic>
      <p:sp>
        <p:nvSpPr>
          <p:cNvPr id="3" name="ZoneTexte 2"/>
          <p:cNvSpPr txBox="1"/>
          <p:nvPr/>
        </p:nvSpPr>
        <p:spPr>
          <a:xfrm>
            <a:off x="530087" y="1470991"/>
            <a:ext cx="4479235" cy="4462760"/>
          </a:xfrm>
          <a:prstGeom prst="rect">
            <a:avLst/>
          </a:prstGeom>
          <a:noFill/>
        </p:spPr>
        <p:txBody>
          <a:bodyPr wrap="square" rtlCol="0">
            <a:spAutoFit/>
          </a:bodyPr>
          <a:lstStyle/>
          <a:p>
            <a:r>
              <a:rPr lang="fr-FR" sz="2400" b="1" dirty="0"/>
              <a:t>Théorie de l’inflation éternelle : </a:t>
            </a:r>
          </a:p>
          <a:p>
            <a:r>
              <a:rPr lang="fr-FR" sz="2400" b="1" dirty="0"/>
              <a:t>Andreï LINDE </a:t>
            </a:r>
            <a:r>
              <a:rPr lang="fr-FR" sz="2000" dirty="0"/>
              <a:t>(1948- )</a:t>
            </a:r>
          </a:p>
          <a:p>
            <a:endParaRPr lang="fr-FR" sz="2000" dirty="0"/>
          </a:p>
          <a:p>
            <a:r>
              <a:rPr lang="fr-FR" sz="2400" dirty="0"/>
              <a:t>L’inflation primordiale ne se serait pas produite une seule fois mais une infinité de fois dans un nombre infini d’endroits. </a:t>
            </a:r>
          </a:p>
          <a:p>
            <a:r>
              <a:rPr lang="fr-FR" sz="2400" dirty="0"/>
              <a:t>Chaque expansion aurait donné naissance à un univers bulle et notre univers ne serait que l’un d’entre eux.</a:t>
            </a:r>
          </a:p>
          <a:p>
            <a:endParaRPr lang="fr-FR" sz="2400" dirty="0"/>
          </a:p>
        </p:txBody>
      </p:sp>
    </p:spTree>
    <p:extLst>
      <p:ext uri="{BB962C8B-B14F-4D97-AF65-F5344CB8AC3E}">
        <p14:creationId xmlns:p14="http://schemas.microsoft.com/office/powerpoint/2010/main" val="24150860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a:latin typeface="+mn-lt"/>
              </a:rPr>
              <a:t>La cosmologie, c’est aussi  :</a:t>
            </a:r>
          </a:p>
        </p:txBody>
      </p:sp>
      <p:sp>
        <p:nvSpPr>
          <p:cNvPr id="5" name="ZoneTexte 4"/>
          <p:cNvSpPr txBox="1"/>
          <p:nvPr/>
        </p:nvSpPr>
        <p:spPr>
          <a:xfrm>
            <a:off x="1007165" y="1843496"/>
            <a:ext cx="10177669" cy="4801314"/>
          </a:xfrm>
          <a:prstGeom prst="rect">
            <a:avLst/>
          </a:prstGeom>
          <a:noFill/>
        </p:spPr>
        <p:txBody>
          <a:bodyPr wrap="square" rtlCol="0">
            <a:spAutoFit/>
          </a:bodyPr>
          <a:lstStyle/>
          <a:p>
            <a:pPr marL="342900" indent="-342900">
              <a:buFont typeface="Arial" panose="020B0604020202020204" pitchFamily="34" charset="0"/>
              <a:buChar char="•"/>
            </a:pPr>
            <a:r>
              <a:rPr lang="fr-FR" sz="2400" dirty="0"/>
              <a:t>L’étude de la matière noire et de l’énergie sombre</a:t>
            </a:r>
          </a:p>
          <a:p>
            <a:pPr marL="342900" indent="-342900">
              <a:buFont typeface="Arial" panose="020B0604020202020204" pitchFamily="34" charset="0"/>
              <a:buChar char="•"/>
            </a:pPr>
            <a:r>
              <a:rPr lang="fr-FR" sz="2400" dirty="0"/>
              <a:t>L’inflation primordiale et l’accélération de l’expansion de l’univers</a:t>
            </a:r>
          </a:p>
          <a:p>
            <a:pPr marL="342900" indent="-342900">
              <a:buFont typeface="Arial" panose="020B0604020202020204" pitchFamily="34" charset="0"/>
              <a:buChar char="•"/>
            </a:pPr>
            <a:r>
              <a:rPr lang="fr-FR" sz="2400" dirty="0"/>
              <a:t>Les rayons cosmiques</a:t>
            </a:r>
          </a:p>
          <a:p>
            <a:pPr marL="342900" indent="-342900">
              <a:buFont typeface="Arial" panose="020B0604020202020204" pitchFamily="34" charset="0"/>
              <a:buChar char="•"/>
            </a:pPr>
            <a:r>
              <a:rPr lang="fr-FR" sz="2400" dirty="0"/>
              <a:t>Les ondes gravitationnelles (par exemple issues de la rencontre de 2 trous noirs,…)</a:t>
            </a:r>
          </a:p>
          <a:p>
            <a:pPr marL="342900" indent="-342900">
              <a:buFont typeface="Arial" panose="020B0604020202020204" pitchFamily="34" charset="0"/>
              <a:buChar char="•"/>
            </a:pPr>
            <a:r>
              <a:rPr lang="fr-FR" sz="2400" dirty="0"/>
              <a:t>Les exoplanètes</a:t>
            </a:r>
          </a:p>
          <a:p>
            <a:pPr marL="342900" indent="-342900">
              <a:buFont typeface="Arial" panose="020B0604020202020204" pitchFamily="34" charset="0"/>
              <a:buChar char="•"/>
            </a:pPr>
            <a:r>
              <a:rPr lang="fr-FR" sz="2400" dirty="0"/>
              <a:t>La formation des galaxies</a:t>
            </a:r>
          </a:p>
          <a:p>
            <a:pPr marL="342900" indent="-342900">
              <a:buFont typeface="Arial" panose="020B0604020202020204" pitchFamily="34" charset="0"/>
              <a:buChar char="•"/>
            </a:pPr>
            <a:r>
              <a:rPr lang="fr-FR" sz="2400" dirty="0"/>
              <a:t>Les Quasars</a:t>
            </a:r>
          </a:p>
          <a:p>
            <a:pPr marL="342900" indent="-342900">
              <a:buFont typeface="Arial" panose="020B0604020202020204" pitchFamily="34" charset="0"/>
              <a:buChar char="•"/>
            </a:pPr>
            <a:r>
              <a:rPr lang="fr-FR" sz="2400" dirty="0"/>
              <a:t>Le fond cosmologique des neutrinos</a:t>
            </a:r>
          </a:p>
          <a:p>
            <a:pPr marL="342900" indent="-342900">
              <a:buFont typeface="Arial" panose="020B0604020202020204" pitchFamily="34" charset="0"/>
              <a:buChar char="•"/>
            </a:pPr>
            <a:r>
              <a:rPr lang="fr-FR" sz="2400" dirty="0"/>
              <a:t>La mesure des </a:t>
            </a:r>
            <a:r>
              <a:rPr lang="fr-FR" sz="2400" dirty="0" err="1"/>
              <a:t>supernovae</a:t>
            </a:r>
            <a:endParaRPr lang="fr-FR" sz="2400" dirty="0"/>
          </a:p>
          <a:p>
            <a:pPr marL="342900" indent="-342900">
              <a:buFont typeface="Arial" panose="020B0604020202020204" pitchFamily="34" charset="0"/>
              <a:buChar char="•"/>
            </a:pPr>
            <a:r>
              <a:rPr lang="fr-FR" sz="2400" dirty="0"/>
              <a:t>L’ère de PLANCK</a:t>
            </a:r>
          </a:p>
          <a:p>
            <a:pPr marL="342900" indent="-342900">
              <a:buFont typeface="Arial" panose="020B0604020202020204" pitchFamily="34" charset="0"/>
              <a:buChar char="•"/>
            </a:pPr>
            <a:r>
              <a:rPr lang="fr-FR" sz="2400" dirty="0"/>
              <a:t>…………………………………….</a:t>
            </a:r>
          </a:p>
          <a:p>
            <a:endParaRPr lang="fr-FR" dirty="0"/>
          </a:p>
        </p:txBody>
      </p:sp>
    </p:spTree>
    <p:extLst>
      <p:ext uri="{BB962C8B-B14F-4D97-AF65-F5344CB8AC3E}">
        <p14:creationId xmlns:p14="http://schemas.microsoft.com/office/powerpoint/2010/main" val="10227941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65634" y="300584"/>
            <a:ext cx="10217426" cy="6124754"/>
          </a:xfrm>
          <a:prstGeom prst="rect">
            <a:avLst/>
          </a:prstGeom>
          <a:noFill/>
        </p:spPr>
        <p:txBody>
          <a:bodyPr wrap="square" rtlCol="0">
            <a:spAutoFit/>
          </a:bodyPr>
          <a:lstStyle/>
          <a:p>
            <a:r>
              <a:rPr lang="fr-FR" sz="2800" b="1" dirty="0"/>
              <a:t>En conclusion,  </a:t>
            </a:r>
          </a:p>
          <a:p>
            <a:endParaRPr lang="fr-FR" sz="2800" dirty="0"/>
          </a:p>
          <a:p>
            <a:r>
              <a:rPr lang="fr-FR" sz="2400" dirty="0"/>
              <a:t>A la fin du XIXème siècle, on croyait que la physique répondait à (presque) tout et qu’elle permettait d’expliquer le monde.</a:t>
            </a:r>
          </a:p>
          <a:p>
            <a:endParaRPr lang="fr-FR" sz="2400" dirty="0"/>
          </a:p>
          <a:p>
            <a:r>
              <a:rPr lang="fr-FR" sz="2400" dirty="0"/>
              <a:t>Les observations de l’univers, de plus en plus précises grâce aux équipements de plus en plus sophistiqués,  ouvrent encore et encore sur de nouvelles questions, de nouvelles recherches, de nouvelles découvertes qui amènent d’autres questions…</a:t>
            </a:r>
          </a:p>
          <a:p>
            <a:endParaRPr lang="fr-FR" sz="2400" dirty="0"/>
          </a:p>
          <a:p>
            <a:r>
              <a:rPr lang="fr-FR" sz="2400" dirty="0"/>
              <a:t>On a la preuve aujourd’hui, au début du XXIème siècle, que le grand mystère demeure et que la recherche, dans toutes ses disciplines, a encore beaucoup à découvrir….</a:t>
            </a:r>
          </a:p>
          <a:p>
            <a:endParaRPr lang="fr-FR" sz="2400" dirty="0"/>
          </a:p>
          <a:p>
            <a:r>
              <a:rPr lang="fr-FR" sz="2400" dirty="0"/>
              <a:t>Mais c’est passionnant...</a:t>
            </a:r>
          </a:p>
          <a:p>
            <a:r>
              <a:rPr lang="fr-FR" sz="2400" dirty="0"/>
              <a:t>                                    C’est aussi merveilleux ….</a:t>
            </a:r>
          </a:p>
        </p:txBody>
      </p:sp>
    </p:spTree>
    <p:extLst>
      <p:ext uri="{BB962C8B-B14F-4D97-AF65-F5344CB8AC3E}">
        <p14:creationId xmlns:p14="http://schemas.microsoft.com/office/powerpoint/2010/main" val="3694156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2836" y="65282"/>
            <a:ext cx="10547698" cy="6792718"/>
          </a:xfrm>
          <a:prstGeom prst="rect">
            <a:avLst/>
          </a:prstGeom>
        </p:spPr>
      </p:pic>
    </p:spTree>
    <p:extLst>
      <p:ext uri="{BB962C8B-B14F-4D97-AF65-F5344CB8AC3E}">
        <p14:creationId xmlns:p14="http://schemas.microsoft.com/office/powerpoint/2010/main" val="2986132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sz="5400" b="1" dirty="0">
                <a:latin typeface="+mn-lt"/>
              </a:rPr>
              <a:t>Les 3 révolutions</a:t>
            </a:r>
            <a:br>
              <a:rPr lang="fr-FR" sz="5400" b="1" dirty="0">
                <a:latin typeface="+mn-lt"/>
              </a:rPr>
            </a:br>
            <a:r>
              <a:rPr lang="fr-FR" sz="5400" b="1" dirty="0">
                <a:latin typeface="+mn-lt"/>
              </a:rPr>
              <a:t>dans la connaissance de l’univers</a:t>
            </a:r>
            <a:br>
              <a:rPr lang="fr-FR" dirty="0"/>
            </a:br>
            <a:endParaRPr lang="fr-FR" dirty="0"/>
          </a:p>
        </p:txBody>
      </p:sp>
    </p:spTree>
    <p:extLst>
      <p:ext uri="{BB962C8B-B14F-4D97-AF65-F5344CB8AC3E}">
        <p14:creationId xmlns:p14="http://schemas.microsoft.com/office/powerpoint/2010/main" val="2315133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4800" b="1" dirty="0">
                <a:latin typeface="+mn-lt"/>
              </a:rPr>
              <a:t>Les 3 révolutions </a:t>
            </a:r>
            <a:r>
              <a:rPr lang="fr-FR" sz="4000" b="1" dirty="0">
                <a:latin typeface="+mn-lt"/>
              </a:rPr>
              <a:t>(1)</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7556" y="2082800"/>
            <a:ext cx="3445933" cy="4229100"/>
          </a:xfrm>
          <a:prstGeom prst="rect">
            <a:avLst/>
          </a:prstGeom>
        </p:spPr>
      </p:pic>
      <p:sp>
        <p:nvSpPr>
          <p:cNvPr id="5" name="ZoneTexte 4"/>
          <p:cNvSpPr txBox="1"/>
          <p:nvPr/>
        </p:nvSpPr>
        <p:spPr>
          <a:xfrm>
            <a:off x="686812" y="2082800"/>
            <a:ext cx="6975987" cy="3699474"/>
          </a:xfrm>
          <a:prstGeom prst="rect">
            <a:avLst/>
          </a:prstGeom>
          <a:noFill/>
        </p:spPr>
        <p:txBody>
          <a:bodyPr wrap="square" rtlCol="0">
            <a:spAutoFit/>
          </a:bodyPr>
          <a:lstStyle/>
          <a:p>
            <a:r>
              <a:rPr lang="fr-FR" sz="4400" b="1" i="1" dirty="0">
                <a:cs typeface="Aharoni" panose="02010803020104030203" pitchFamily="2" charset="-79"/>
              </a:rPr>
              <a:t>GALILEE</a:t>
            </a:r>
            <a:r>
              <a:rPr lang="fr-FR" sz="3200" b="1" i="1" dirty="0">
                <a:cs typeface="Aharoni" panose="02010803020104030203" pitchFamily="2" charset="-79"/>
              </a:rPr>
              <a:t> </a:t>
            </a:r>
            <a:r>
              <a:rPr lang="fr-FR" sz="2800" i="1" dirty="0">
                <a:cs typeface="Aharoni" panose="02010803020104030203" pitchFamily="2" charset="-79"/>
              </a:rPr>
              <a:t>(1564-1642, Italien)</a:t>
            </a:r>
            <a:r>
              <a:rPr lang="fr-FR" sz="2800" i="1" dirty="0"/>
              <a:t> </a:t>
            </a:r>
            <a:r>
              <a:rPr lang="fr-FR" sz="3200" dirty="0"/>
              <a:t>:</a:t>
            </a:r>
          </a:p>
          <a:p>
            <a:r>
              <a:rPr lang="fr-FR" sz="3200" dirty="0"/>
              <a:t> </a:t>
            </a:r>
          </a:p>
          <a:p>
            <a:pPr>
              <a:lnSpc>
                <a:spcPct val="110000"/>
              </a:lnSpc>
            </a:pPr>
            <a:r>
              <a:rPr lang="fr-FR" sz="2400" dirty="0">
                <a:sym typeface="Wingdings" panose="05000000000000000000" pitchFamily="2" charset="2"/>
              </a:rPr>
              <a:t> </a:t>
            </a:r>
            <a:r>
              <a:rPr lang="fr-FR" sz="2400" dirty="0"/>
              <a:t>la première </a:t>
            </a:r>
            <a:r>
              <a:rPr lang="fr-FR" sz="2400" b="1" dirty="0"/>
              <a:t>expérience de pensée  </a:t>
            </a:r>
          </a:p>
          <a:p>
            <a:pPr>
              <a:lnSpc>
                <a:spcPct val="110000"/>
              </a:lnSpc>
            </a:pPr>
            <a:r>
              <a:rPr lang="fr-FR" sz="2400" dirty="0"/>
              <a:t>(loi de la chute des corps), </a:t>
            </a:r>
          </a:p>
          <a:p>
            <a:pPr>
              <a:lnSpc>
                <a:spcPct val="110000"/>
              </a:lnSpc>
            </a:pPr>
            <a:endParaRPr lang="fr-FR" sz="2400" dirty="0"/>
          </a:p>
          <a:p>
            <a:pPr>
              <a:lnSpc>
                <a:spcPct val="110000"/>
              </a:lnSpc>
              <a:spcBef>
                <a:spcPts val="0"/>
              </a:spcBef>
              <a:buFont typeface="Wingdings"/>
              <a:buChar char="à"/>
            </a:pPr>
            <a:r>
              <a:rPr lang="fr-FR" sz="2400" dirty="0">
                <a:sym typeface="Wingdings" panose="05000000000000000000" pitchFamily="2" charset="2"/>
              </a:rPr>
              <a:t>et </a:t>
            </a:r>
            <a:r>
              <a:rPr lang="fr-FR" sz="2400" dirty="0"/>
              <a:t>notion de </a:t>
            </a:r>
            <a:r>
              <a:rPr lang="fr-FR" sz="2400" b="1" dirty="0"/>
              <a:t>variables cachées</a:t>
            </a:r>
            <a:r>
              <a:rPr lang="fr-FR" sz="2400" dirty="0"/>
              <a:t>.</a:t>
            </a:r>
          </a:p>
          <a:p>
            <a:pPr>
              <a:lnSpc>
                <a:spcPct val="110000"/>
              </a:lnSpc>
            </a:pPr>
            <a:r>
              <a:rPr lang="fr-FR" sz="2400" dirty="0"/>
              <a:t>( l’élément qui manque pour finaliser </a:t>
            </a:r>
          </a:p>
          <a:p>
            <a:pPr>
              <a:lnSpc>
                <a:spcPct val="110000"/>
              </a:lnSpc>
            </a:pPr>
            <a:r>
              <a:rPr lang="fr-FR" sz="2400" dirty="0"/>
              <a:t>la compréhension)</a:t>
            </a:r>
          </a:p>
        </p:txBody>
      </p:sp>
    </p:spTree>
    <p:extLst>
      <p:ext uri="{BB962C8B-B14F-4D97-AF65-F5344CB8AC3E}">
        <p14:creationId xmlns:p14="http://schemas.microsoft.com/office/powerpoint/2010/main" val="1339691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4800" b="1" dirty="0">
                <a:latin typeface="+mn-lt"/>
              </a:rPr>
              <a:t>Les 3 révolutions </a:t>
            </a:r>
            <a:r>
              <a:rPr lang="fr-FR" sz="4000" b="1" dirty="0">
                <a:latin typeface="+mn-lt"/>
              </a:rPr>
              <a:t>(2)</a:t>
            </a:r>
          </a:p>
        </p:txBody>
      </p:sp>
      <p:pic>
        <p:nvPicPr>
          <p:cNvPr id="4" name="Image 3" descr="Description de cette image, également commentée ci-après">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7752522" y="1608869"/>
            <a:ext cx="3940368" cy="4937705"/>
          </a:xfrm>
          <a:prstGeom prst="rect">
            <a:avLst/>
          </a:prstGeom>
          <a:noFill/>
          <a:ln>
            <a:noFill/>
          </a:ln>
        </p:spPr>
      </p:pic>
      <p:sp>
        <p:nvSpPr>
          <p:cNvPr id="5" name="ZoneTexte 4"/>
          <p:cNvSpPr txBox="1"/>
          <p:nvPr/>
        </p:nvSpPr>
        <p:spPr>
          <a:xfrm>
            <a:off x="838200" y="1501527"/>
            <a:ext cx="7302910" cy="4955203"/>
          </a:xfrm>
          <a:prstGeom prst="rect">
            <a:avLst/>
          </a:prstGeom>
          <a:noFill/>
        </p:spPr>
        <p:txBody>
          <a:bodyPr wrap="square" rtlCol="0">
            <a:spAutoFit/>
          </a:bodyPr>
          <a:lstStyle/>
          <a:p>
            <a:r>
              <a:rPr lang="fr-FR" sz="4400" b="1" i="1" dirty="0">
                <a:cs typeface="Aharoni" panose="02010803020104030203" pitchFamily="2" charset="-79"/>
              </a:rPr>
              <a:t>Isaac NEWTON </a:t>
            </a:r>
            <a:r>
              <a:rPr lang="fr-FR" sz="2800" i="1" dirty="0"/>
              <a:t>(1643-1727, Anglais) </a:t>
            </a:r>
          </a:p>
          <a:p>
            <a:r>
              <a:rPr lang="fr-FR" sz="3200" dirty="0"/>
              <a:t> </a:t>
            </a:r>
            <a:endParaRPr lang="fr-FR" sz="3200" b="1" dirty="0"/>
          </a:p>
          <a:p>
            <a:pPr>
              <a:lnSpc>
                <a:spcPct val="100000"/>
              </a:lnSpc>
              <a:spcBef>
                <a:spcPts val="0"/>
              </a:spcBef>
              <a:buFont typeface="Wingdings" panose="05000000000000000000" pitchFamily="2" charset="2"/>
              <a:buChar char="à"/>
            </a:pPr>
            <a:r>
              <a:rPr lang="fr-FR" sz="2400" b="1" dirty="0"/>
              <a:t>théorie de la gravitation universelle</a:t>
            </a:r>
            <a:r>
              <a:rPr lang="fr-FR" sz="2400" dirty="0"/>
              <a:t>	</a:t>
            </a:r>
          </a:p>
          <a:p>
            <a:r>
              <a:rPr lang="fr-FR" sz="2400" dirty="0"/>
              <a:t>( unification de la mécanique terrestre et</a:t>
            </a:r>
          </a:p>
          <a:p>
            <a:r>
              <a:rPr lang="fr-FR" sz="2400" dirty="0"/>
              <a:t> de la mécanique céleste)</a:t>
            </a:r>
          </a:p>
          <a:p>
            <a:r>
              <a:rPr lang="fr-FR" sz="2400" dirty="0"/>
              <a:t>	</a:t>
            </a:r>
          </a:p>
          <a:p>
            <a:r>
              <a:rPr lang="fr-FR" sz="2400" dirty="0">
                <a:sym typeface="Wingdings" panose="05000000000000000000" pitchFamily="2" charset="2"/>
              </a:rPr>
              <a:t> </a:t>
            </a:r>
            <a:r>
              <a:rPr lang="fr-FR" sz="2400" dirty="0"/>
              <a:t>la lumière est constituée de </a:t>
            </a:r>
            <a:r>
              <a:rPr lang="fr-FR" sz="2400" b="1" dirty="0"/>
              <a:t>corpuscules</a:t>
            </a:r>
          </a:p>
          <a:p>
            <a:r>
              <a:rPr lang="fr-FR" sz="2400" dirty="0"/>
              <a:t> (mais Christian HUYGENS pensait que la lumière</a:t>
            </a:r>
          </a:p>
          <a:p>
            <a:r>
              <a:rPr lang="fr-FR" sz="2400" dirty="0"/>
              <a:t> était constituée d’</a:t>
            </a:r>
            <a:r>
              <a:rPr lang="fr-FR" sz="2400" b="1" dirty="0"/>
              <a:t>ondes</a:t>
            </a:r>
            <a:r>
              <a:rPr lang="fr-FR" sz="2400" dirty="0"/>
              <a:t>)</a:t>
            </a:r>
            <a:endParaRPr lang="fr-FR" sz="2400" b="1" dirty="0"/>
          </a:p>
          <a:p>
            <a:pPr lvl="1"/>
            <a:r>
              <a:rPr lang="fr-FR" sz="2400" dirty="0"/>
              <a:t>	</a:t>
            </a:r>
          </a:p>
          <a:p>
            <a:r>
              <a:rPr lang="fr-FR" sz="2400" dirty="0">
                <a:sym typeface="Wingdings" panose="05000000000000000000" pitchFamily="2" charset="2"/>
              </a:rPr>
              <a:t> </a:t>
            </a:r>
            <a:r>
              <a:rPr lang="fr-FR" sz="2400" dirty="0"/>
              <a:t>et « inventeur » de la </a:t>
            </a:r>
            <a:r>
              <a:rPr lang="fr-FR" sz="2400" b="1" dirty="0"/>
              <a:t>non localité </a:t>
            </a:r>
            <a:r>
              <a:rPr lang="fr-FR" sz="2400" dirty="0"/>
              <a:t>(transmission </a:t>
            </a:r>
          </a:p>
          <a:p>
            <a:r>
              <a:rPr lang="fr-FR" sz="2400" dirty="0"/>
              <a:t>instantanée d’une force</a:t>
            </a:r>
          </a:p>
        </p:txBody>
      </p:sp>
    </p:spTree>
    <p:extLst>
      <p:ext uri="{BB962C8B-B14F-4D97-AF65-F5344CB8AC3E}">
        <p14:creationId xmlns:p14="http://schemas.microsoft.com/office/powerpoint/2010/main" val="3352041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74059" y="149972"/>
            <a:ext cx="10515600" cy="1325563"/>
          </a:xfrm>
        </p:spPr>
        <p:txBody>
          <a:bodyPr>
            <a:normAutofit/>
          </a:bodyPr>
          <a:lstStyle/>
          <a:p>
            <a:pPr algn="ctr"/>
            <a:r>
              <a:rPr lang="fr-FR" sz="4800" b="1" dirty="0">
                <a:latin typeface="+mn-lt"/>
              </a:rPr>
              <a:t>Les 3 révolutions </a:t>
            </a:r>
            <a:r>
              <a:rPr lang="fr-FR" sz="4000" b="1" dirty="0">
                <a:latin typeface="+mn-lt"/>
              </a:rPr>
              <a:t>(3)</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6639" y="1200603"/>
            <a:ext cx="3656971" cy="548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ZoneTexte 6"/>
          <p:cNvSpPr txBox="1"/>
          <p:nvPr/>
        </p:nvSpPr>
        <p:spPr>
          <a:xfrm>
            <a:off x="523976" y="1475535"/>
            <a:ext cx="7418439" cy="5170646"/>
          </a:xfrm>
          <a:prstGeom prst="rect">
            <a:avLst/>
          </a:prstGeom>
          <a:noFill/>
        </p:spPr>
        <p:txBody>
          <a:bodyPr wrap="square" rtlCol="0">
            <a:spAutoFit/>
          </a:bodyPr>
          <a:lstStyle/>
          <a:p>
            <a:r>
              <a:rPr lang="fr-FR" sz="3600" b="1" i="1" dirty="0">
                <a:cs typeface="Aharoni" panose="02010803020104030203" pitchFamily="2" charset="-79"/>
              </a:rPr>
              <a:t>Albert </a:t>
            </a:r>
            <a:r>
              <a:rPr lang="fr-FR" sz="4400" b="1" i="1" dirty="0">
                <a:cs typeface="Aharoni" panose="02010803020104030203" pitchFamily="2" charset="-79"/>
              </a:rPr>
              <a:t>EINSTEIN</a:t>
            </a:r>
            <a:r>
              <a:rPr lang="fr-FR" sz="3600" b="1" i="1" dirty="0">
                <a:cs typeface="Aharoni" panose="02010803020104030203" pitchFamily="2" charset="-79"/>
              </a:rPr>
              <a:t> </a:t>
            </a:r>
            <a:r>
              <a:rPr lang="fr-FR" sz="2800" i="1" dirty="0"/>
              <a:t>(1879-1955, Allemand,</a:t>
            </a:r>
          </a:p>
          <a:p>
            <a:r>
              <a:rPr lang="fr-FR" sz="2800" i="1" dirty="0"/>
              <a:t>prix Nobel en 1921)</a:t>
            </a:r>
          </a:p>
          <a:p>
            <a:r>
              <a:rPr lang="fr-FR" dirty="0"/>
              <a:t> </a:t>
            </a:r>
            <a:endParaRPr lang="fr-FR" sz="1200" dirty="0"/>
          </a:p>
          <a:p>
            <a:r>
              <a:rPr lang="fr-FR" dirty="0"/>
              <a:t> </a:t>
            </a:r>
            <a:r>
              <a:rPr lang="fr-FR" sz="2400" dirty="0">
                <a:sym typeface="Wingdings" panose="05000000000000000000" pitchFamily="2" charset="2"/>
              </a:rPr>
              <a:t></a:t>
            </a:r>
            <a:r>
              <a:rPr lang="fr-FR" sz="2400" dirty="0"/>
              <a:t>En 1905, publication de 4 articles fondamentaux :</a:t>
            </a:r>
          </a:p>
          <a:p>
            <a:endParaRPr lang="fr-FR" sz="1200" dirty="0"/>
          </a:p>
          <a:p>
            <a:pPr>
              <a:buFontTx/>
              <a:buChar char="-"/>
            </a:pPr>
            <a:r>
              <a:rPr lang="fr-FR" sz="2400" dirty="0"/>
              <a:t>Explication de l’effet photoélectrique en tenant</a:t>
            </a:r>
          </a:p>
          <a:p>
            <a:r>
              <a:rPr lang="fr-FR" sz="2400" dirty="0"/>
              <a:t> compte des idées de </a:t>
            </a:r>
            <a:r>
              <a:rPr lang="fr-FR" sz="2400" i="1" dirty="0"/>
              <a:t>PLANCK</a:t>
            </a:r>
            <a:r>
              <a:rPr lang="fr-FR" sz="2400" dirty="0"/>
              <a:t> : c’est la lumière</a:t>
            </a:r>
          </a:p>
          <a:p>
            <a:r>
              <a:rPr lang="fr-FR" sz="2400" dirty="0"/>
              <a:t> elle-même qui est « quantifiée » !</a:t>
            </a:r>
          </a:p>
          <a:p>
            <a:endParaRPr lang="fr-FR" sz="1200" dirty="0"/>
          </a:p>
          <a:p>
            <a:pPr>
              <a:buFontTx/>
              <a:buChar char="-"/>
            </a:pPr>
            <a:r>
              <a:rPr lang="fr-FR" sz="2400" dirty="0"/>
              <a:t>Explication du mouvement brownien par la prise</a:t>
            </a:r>
          </a:p>
          <a:p>
            <a:r>
              <a:rPr lang="fr-FR" sz="2400" dirty="0"/>
              <a:t> en compte de la nature atomique de la matière</a:t>
            </a:r>
          </a:p>
          <a:p>
            <a:endParaRPr lang="fr-FR" sz="1200" dirty="0"/>
          </a:p>
          <a:p>
            <a:pPr>
              <a:buFontTx/>
              <a:buChar char="-"/>
            </a:pPr>
            <a:r>
              <a:rPr lang="fr-FR" sz="2400" dirty="0"/>
              <a:t>Introduction de la théorie de la </a:t>
            </a:r>
            <a:r>
              <a:rPr lang="fr-FR" sz="2400" b="1" dirty="0"/>
              <a:t>relativité restreinte.</a:t>
            </a:r>
          </a:p>
          <a:p>
            <a:pPr>
              <a:buFontTx/>
              <a:buChar char="-"/>
            </a:pPr>
            <a:endParaRPr lang="fr-FR" sz="1200" b="1" dirty="0"/>
          </a:p>
          <a:p>
            <a:pPr>
              <a:buFontTx/>
              <a:buChar char="-"/>
            </a:pPr>
            <a:r>
              <a:rPr lang="fr-FR" sz="2400" dirty="0"/>
              <a:t>Relation entre </a:t>
            </a:r>
            <a:r>
              <a:rPr lang="fr-FR" sz="2400" b="1" dirty="0"/>
              <a:t>énergie </a:t>
            </a:r>
            <a:r>
              <a:rPr lang="fr-FR" sz="2400" dirty="0"/>
              <a:t>et</a:t>
            </a:r>
            <a:r>
              <a:rPr lang="fr-FR" sz="2400" b="1" dirty="0"/>
              <a:t> masse.</a:t>
            </a:r>
          </a:p>
        </p:txBody>
      </p:sp>
    </p:spTree>
    <p:extLst>
      <p:ext uri="{BB962C8B-B14F-4D97-AF65-F5344CB8AC3E}">
        <p14:creationId xmlns:p14="http://schemas.microsoft.com/office/powerpoint/2010/main" val="113315881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6933</TotalTime>
  <Words>1910</Words>
  <Application>Microsoft Office PowerPoint</Application>
  <PresentationFormat>Grand écran</PresentationFormat>
  <Paragraphs>327</Paragraphs>
  <Slides>43</Slides>
  <Notes>1</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43</vt:i4>
      </vt:variant>
    </vt:vector>
  </HeadingPairs>
  <TitlesOfParts>
    <vt:vector size="51" baseType="lpstr">
      <vt:lpstr>Aharoni</vt:lpstr>
      <vt:lpstr>Arial</vt:lpstr>
      <vt:lpstr>Arial Narrow</vt:lpstr>
      <vt:lpstr>Calibri</vt:lpstr>
      <vt:lpstr>Calibri Light</vt:lpstr>
      <vt:lpstr>Times New Roman</vt:lpstr>
      <vt:lpstr>Wingdings</vt:lpstr>
      <vt:lpstr>Thème Office</vt:lpstr>
      <vt:lpstr>Du Big Bang aux trous noirs, la cosmologie</vt:lpstr>
      <vt:lpstr>Qu’est-ce que la cosmologie ?</vt:lpstr>
      <vt:lpstr>Quelques ordres de grandeur </vt:lpstr>
      <vt:lpstr>Présentation PowerPoint</vt:lpstr>
      <vt:lpstr>Présentation PowerPoint</vt:lpstr>
      <vt:lpstr>Les 3 révolutions dans la connaissance de l’univers </vt:lpstr>
      <vt:lpstr>Les 3 révolutions (1)</vt:lpstr>
      <vt:lpstr>Les 3 révolutions (2)</vt:lpstr>
      <vt:lpstr>Les 3 révolutions (3)</vt:lpstr>
      <vt:lpstr>L’observation du ciel (1)</vt:lpstr>
      <vt:lpstr>L’observation du ciel (2)</vt:lpstr>
      <vt:lpstr>L’observation du ciel (3)</vt:lpstr>
      <vt:lpstr>L’observation du ciel (4)</vt:lpstr>
      <vt:lpstr>Compréhension actuelle  de l’Univers </vt:lpstr>
      <vt:lpstr>Evolution des concepts</vt:lpstr>
      <vt:lpstr>Evolution des concepts (2)</vt:lpstr>
      <vt:lpstr>Présentation PowerPoint</vt:lpstr>
      <vt:lpstr>Présentation PowerPoint</vt:lpstr>
      <vt:lpstr>Présentation PowerPoint</vt:lpstr>
      <vt:lpstr>Evolution des concepts (6)</vt:lpstr>
      <vt:lpstr>Expansion de l’univers</vt:lpstr>
      <vt:lpstr>Loi de HUBBLE </vt:lpstr>
      <vt:lpstr>Evolution de la notion du  BIG BANG</vt:lpstr>
      <vt:lpstr>Présentation PowerPoint</vt:lpstr>
      <vt:lpstr>Présentation PowerPoint</vt:lpstr>
      <vt:lpstr>Le fond diffus cosmologique ou rayonnement fossile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La cosmologie, c’est aussi  :</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années folles de la physique</dc:title>
  <dc:creator>Dom ODERO-DURIN</dc:creator>
  <cp:lastModifiedBy>DomOderoDurin</cp:lastModifiedBy>
  <cp:revision>517</cp:revision>
  <dcterms:created xsi:type="dcterms:W3CDTF">2014-09-22T15:01:24Z</dcterms:created>
  <dcterms:modified xsi:type="dcterms:W3CDTF">2016-10-26T13:49:25Z</dcterms:modified>
</cp:coreProperties>
</file>